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49"/>
  </p:notesMasterIdLst>
  <p:sldIdLst>
    <p:sldId id="259" r:id="rId2"/>
    <p:sldId id="260" r:id="rId3"/>
    <p:sldId id="319" r:id="rId4"/>
    <p:sldId id="264" r:id="rId5"/>
    <p:sldId id="320" r:id="rId6"/>
    <p:sldId id="321" r:id="rId7"/>
    <p:sldId id="322" r:id="rId8"/>
    <p:sldId id="323" r:id="rId9"/>
    <p:sldId id="324" r:id="rId10"/>
    <p:sldId id="326" r:id="rId11"/>
    <p:sldId id="325" r:id="rId12"/>
    <p:sldId id="327" r:id="rId13"/>
    <p:sldId id="328" r:id="rId14"/>
    <p:sldId id="329" r:id="rId15"/>
    <p:sldId id="330" r:id="rId16"/>
    <p:sldId id="331" r:id="rId17"/>
    <p:sldId id="332" r:id="rId18"/>
    <p:sldId id="333" r:id="rId19"/>
    <p:sldId id="336" r:id="rId20"/>
    <p:sldId id="337" r:id="rId21"/>
    <p:sldId id="338" r:id="rId22"/>
    <p:sldId id="339" r:id="rId23"/>
    <p:sldId id="340" r:id="rId24"/>
    <p:sldId id="334" r:id="rId25"/>
    <p:sldId id="335" r:id="rId26"/>
    <p:sldId id="341" r:id="rId27"/>
    <p:sldId id="342" r:id="rId28"/>
    <p:sldId id="344" r:id="rId29"/>
    <p:sldId id="343" r:id="rId30"/>
    <p:sldId id="345" r:id="rId31"/>
    <p:sldId id="346" r:id="rId32"/>
    <p:sldId id="347" r:id="rId33"/>
    <p:sldId id="348" r:id="rId34"/>
    <p:sldId id="349" r:id="rId35"/>
    <p:sldId id="356" r:id="rId36"/>
    <p:sldId id="357" r:id="rId37"/>
    <p:sldId id="358" r:id="rId38"/>
    <p:sldId id="359" r:id="rId39"/>
    <p:sldId id="354" r:id="rId40"/>
    <p:sldId id="355" r:id="rId41"/>
    <p:sldId id="361" r:id="rId42"/>
    <p:sldId id="364" r:id="rId43"/>
    <p:sldId id="365" r:id="rId44"/>
    <p:sldId id="366" r:id="rId45"/>
    <p:sldId id="367" r:id="rId46"/>
    <p:sldId id="368" r:id="rId47"/>
    <p:sldId id="318" r:id="rId48"/>
  </p:sldIdLst>
  <p:sldSz cx="9144000" cy="6858000" type="screen4x3"/>
  <p:notesSz cx="6858000" cy="9144000"/>
  <p:embeddedFontLst>
    <p:embeddedFont>
      <p:font typeface="Segoe UI" panose="020B0502040204020203" pitchFamily="34" charset="0"/>
      <p:regular r:id="rId50"/>
      <p:bold r:id="rId51"/>
      <p:italic r:id="rId52"/>
      <p:boldItalic r:id="rId53"/>
    </p:embeddedFont>
    <p:embeddedFont>
      <p:font typeface="Tahoma" panose="020B0604030504040204" pitchFamily="34" charset="0"/>
      <p:regular r:id="rId54"/>
      <p:bold r:id="rId55"/>
    </p:embeddedFont>
    <p:embeddedFont>
      <p:font typeface="Calibri" panose="020F0502020204030204" pitchFamily="34" charset="0"/>
      <p:regular r:id="rId56"/>
      <p:bold r:id="rId57"/>
      <p:italic r:id="rId58"/>
      <p:boldItalic r:id="rId59"/>
    </p:embeddedFont>
    <p:embeddedFont>
      <p:font typeface="Consolas" panose="020B0609020204030204" pitchFamily="49" charset="0"/>
      <p:regular r:id="rId60"/>
      <p:bold r:id="rId61"/>
      <p:italic r:id="rId62"/>
      <p:boldItalic r:id="rId63"/>
    </p:embeddedFont>
    <p:embeddedFont>
      <p:font typeface="Segoe UI Semilight" panose="020B0402040204020203" pitchFamily="34" charset="0"/>
      <p:regular r:id="rId64"/>
      <p:italic r:id="rId6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FF3300"/>
    <a:srgbClr val="FEC200"/>
    <a:srgbClr val="FF66CC"/>
    <a:srgbClr val="70AD47"/>
    <a:srgbClr val="E6AF00"/>
    <a:srgbClr val="6699FF"/>
    <a:srgbClr val="66FF33"/>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345" autoAdjust="0"/>
    <p:restoredTop sz="90148" autoAdjust="0"/>
  </p:normalViewPr>
  <p:slideViewPr>
    <p:cSldViewPr snapToGrid="0">
      <p:cViewPr varScale="1">
        <p:scale>
          <a:sx n="76" d="100"/>
          <a:sy n="76" d="100"/>
        </p:scale>
        <p:origin x="1766" y="4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font" Target="fonts/font14.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61"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64" Type="http://schemas.openxmlformats.org/officeDocument/2006/relationships/font" Target="fonts/font15.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0A77C2-AA6F-4A89-99B1-B21BF53E1025}" type="datetimeFigureOut">
              <a:rPr lang="en-GB" smtClean="0"/>
              <a:t>07/09/2021</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D272A0-A90B-403F-A913-E550C15B4200}" type="slidenum">
              <a:rPr lang="en-GB" smtClean="0"/>
              <a:t>‹#›</a:t>
            </a:fld>
            <a:endParaRPr lang="en-GB"/>
          </a:p>
        </p:txBody>
      </p:sp>
    </p:spTree>
    <p:extLst>
      <p:ext uri="{BB962C8B-B14F-4D97-AF65-F5344CB8AC3E}">
        <p14:creationId xmlns:p14="http://schemas.microsoft.com/office/powerpoint/2010/main" val="40652498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mtClean="0"/>
              <a:t>Chuẩn bị dữ liệu (Data Preparation) là quá trình xử lý dữ liệu thô thành dữ liệu thích hợp cho việc xây dựng mô hình máy học [11]. </a:t>
            </a:r>
            <a:endParaRPr lang="en-GB"/>
          </a:p>
        </p:txBody>
      </p:sp>
      <p:sp>
        <p:nvSpPr>
          <p:cNvPr id="4" name="Slide Number Placeholder 3"/>
          <p:cNvSpPr>
            <a:spLocks noGrp="1"/>
          </p:cNvSpPr>
          <p:nvPr>
            <p:ph type="sldNum" sz="quarter" idx="10"/>
          </p:nvPr>
        </p:nvSpPr>
        <p:spPr/>
        <p:txBody>
          <a:bodyPr/>
          <a:lstStyle/>
          <a:p>
            <a:fld id="{FDD272A0-A90B-403F-A913-E550C15B4200}" type="slidenum">
              <a:rPr lang="en-GB" smtClean="0"/>
              <a:t>11</a:t>
            </a:fld>
            <a:endParaRPr lang="en-GB"/>
          </a:p>
        </p:txBody>
      </p:sp>
    </p:spTree>
    <p:extLst>
      <p:ext uri="{BB962C8B-B14F-4D97-AF65-F5344CB8AC3E}">
        <p14:creationId xmlns:p14="http://schemas.microsoft.com/office/powerpoint/2010/main" val="2136566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DD272A0-A90B-403F-A913-E550C15B4200}" type="slidenum">
              <a:rPr lang="en-GB" smtClean="0"/>
              <a:t>25</a:t>
            </a:fld>
            <a:endParaRPr lang="en-GB"/>
          </a:p>
        </p:txBody>
      </p:sp>
    </p:spTree>
    <p:extLst>
      <p:ext uri="{BB962C8B-B14F-4D97-AF65-F5344CB8AC3E}">
        <p14:creationId xmlns:p14="http://schemas.microsoft.com/office/powerpoint/2010/main" val="32165187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elcome Slide">
    <p:bg>
      <p:bgPr>
        <a:blipFill dpi="0" rotWithShape="1">
          <a:blip r:embed="rId2">
            <a:lum/>
          </a:blip>
          <a:srcRect/>
          <a:stretch>
            <a:fillRect l="-1000" t="-1000" r="-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72279" y="2940758"/>
            <a:ext cx="8746434" cy="942129"/>
          </a:xfrm>
        </p:spPr>
        <p:txBody>
          <a:bodyPr anchor="ctr">
            <a:noAutofit/>
          </a:bodyPr>
          <a:lstStyle>
            <a:lvl1pPr algn="l">
              <a:defRPr sz="4400" b="1">
                <a:solidFill>
                  <a:schemeClr val="bg1"/>
                </a:solidFill>
                <a:effectLst>
                  <a:outerShdw blurRad="50800" dist="38100" dir="5400000" algn="ctr" rotWithShape="0">
                    <a:schemeClr val="bg2">
                      <a:lumMod val="25000"/>
                      <a:alpha val="40000"/>
                    </a:schemeClr>
                  </a:outerShdw>
                </a:effectLst>
              </a:defRPr>
            </a:lvl1pPr>
          </a:lstStyle>
          <a:p>
            <a:r>
              <a:rPr lang="en-US" smtClean="0"/>
              <a:t>Title 1</a:t>
            </a:r>
            <a:endParaRPr lang="en-US" dirty="0"/>
          </a:p>
        </p:txBody>
      </p:sp>
      <p:sp>
        <p:nvSpPr>
          <p:cNvPr id="3" name="Subtitle 2"/>
          <p:cNvSpPr>
            <a:spLocks noGrp="1"/>
          </p:cNvSpPr>
          <p:nvPr>
            <p:ph type="subTitle" idx="1" hasCustomPrompt="1"/>
          </p:nvPr>
        </p:nvSpPr>
        <p:spPr>
          <a:xfrm>
            <a:off x="172279" y="5271228"/>
            <a:ext cx="8746434" cy="1157355"/>
          </a:xfrm>
        </p:spPr>
        <p:txBody>
          <a:bodyPr anchor="ctr"/>
          <a:lstStyle>
            <a:lvl1pPr marL="0" indent="0" algn="l">
              <a:buNone/>
              <a:defRPr sz="2400">
                <a:solidFill>
                  <a:schemeClr val="bg1"/>
                </a:solidFill>
                <a:effectLst>
                  <a:outerShdw blurRad="50800" dist="38100" dir="5400000" algn="t" rotWithShape="0">
                    <a:prstClr val="black">
                      <a:alpha val="40000"/>
                    </a:prst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Subtitle</a:t>
            </a:r>
            <a:endParaRPr lang="en-US" dirty="0"/>
          </a:p>
        </p:txBody>
      </p:sp>
      <p:sp>
        <p:nvSpPr>
          <p:cNvPr id="8" name="Text Placeholder 7"/>
          <p:cNvSpPr>
            <a:spLocks noGrp="1"/>
          </p:cNvSpPr>
          <p:nvPr>
            <p:ph type="body" sz="quarter" idx="10" hasCustomPrompt="1"/>
          </p:nvPr>
        </p:nvSpPr>
        <p:spPr>
          <a:xfrm>
            <a:off x="172279" y="3893002"/>
            <a:ext cx="8746434" cy="1368111"/>
          </a:xfrm>
        </p:spPr>
        <p:txBody>
          <a:bodyPr anchor="ctr">
            <a:noAutofit/>
          </a:bodyPr>
          <a:lstStyle>
            <a:lvl1pPr marL="0" indent="0">
              <a:buNone/>
              <a:defRPr lang="en-US" sz="5400" b="1" kern="1200">
                <a:solidFill>
                  <a:schemeClr val="bg1"/>
                </a:solidFill>
                <a:effectLst>
                  <a:outerShdw blurRad="50800" dist="38100" dir="5400000" algn="ctr" rotWithShape="0">
                    <a:schemeClr val="bg2">
                      <a:lumMod val="25000"/>
                      <a:alpha val="40000"/>
                    </a:schemeClr>
                  </a:outerShdw>
                </a:effectLst>
                <a:latin typeface="+mj-lt"/>
                <a:ea typeface="+mj-ea"/>
                <a:cs typeface="+mj-cs"/>
              </a:defRPr>
            </a:lvl1pPr>
          </a:lstStyle>
          <a:p>
            <a:pPr lvl="0"/>
            <a:r>
              <a:rPr lang="en-US" smtClean="0"/>
              <a:t>Title 2</a:t>
            </a:r>
            <a:endParaRPr lang="en-US"/>
          </a:p>
        </p:txBody>
      </p:sp>
    </p:spTree>
    <p:extLst>
      <p:ext uri="{BB962C8B-B14F-4D97-AF65-F5344CB8AC3E}">
        <p14:creationId xmlns:p14="http://schemas.microsoft.com/office/powerpoint/2010/main" val="3857627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172278" y="964231"/>
            <a:ext cx="8786192" cy="5378050"/>
          </a:xfrm>
        </p:spPr>
        <p:txBody>
          <a:bodyPr/>
          <a:lstStyle>
            <a:lvl1pPr marL="273050" indent="-273050">
              <a:lnSpc>
                <a:spcPct val="120000"/>
              </a:lnSpc>
              <a:buFont typeface="Segoe UI" panose="020B0502040204020203" pitchFamily="34" charset="0"/>
              <a:buChar char="‒"/>
              <a:defRPr/>
            </a:lvl1pPr>
            <a:lvl2pPr marL="715963" indent="-258763">
              <a:lnSpc>
                <a:spcPct val="120000"/>
              </a:lnSpc>
              <a:buFont typeface="Segoe UI" panose="020B0502040204020203" pitchFamily="34" charset="0"/>
              <a:buChar char="+"/>
              <a:defRPr/>
            </a:lvl2pPr>
            <a:lvl3pPr marL="1166813" indent="-252413">
              <a:lnSpc>
                <a:spcPct val="120000"/>
              </a:lnSpc>
              <a:buFont typeface="Wingdings" panose="05000000000000000000" pitchFamily="2" charset="2"/>
              <a:buChar char="§"/>
              <a:defRPr/>
            </a:lvl3pPr>
            <a:lvl4pPr marL="1600200" indent="-228600">
              <a:lnSpc>
                <a:spcPct val="120000"/>
              </a:lnSpc>
              <a:buFont typeface="Segoe UI" panose="020B0502040204020203" pitchFamily="34" charset="0"/>
              <a:buChar char="‒"/>
              <a:defRPr/>
            </a:lvl4pPr>
            <a:lvl5pPr marL="2057400" indent="-228600">
              <a:lnSpc>
                <a:spcPct val="120000"/>
              </a:lnSpc>
              <a:buFont typeface="Segoe UI" panose="020B0502040204020203" pitchFamily="34" charset="0"/>
              <a:buChar char="‒"/>
              <a:defRPr/>
            </a:lvl5pPr>
          </a:lstStyle>
          <a:p>
            <a:pPr lvl="0"/>
            <a:r>
              <a:rPr lang="en-US" smtClean="0"/>
              <a:t>First level</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4" name="Straight Connector 3"/>
          <p:cNvCxnSpPr/>
          <p:nvPr/>
        </p:nvCxnSpPr>
        <p:spPr>
          <a:xfrm>
            <a:off x="-2381" y="787668"/>
            <a:ext cx="9147600" cy="1"/>
          </a:xfrm>
          <a:prstGeom prst="line">
            <a:avLst/>
          </a:prstGeom>
          <a:ln w="76200" cmpd="sng">
            <a:solidFill>
              <a:srgbClr val="00B0F0"/>
            </a:solidFill>
          </a:ln>
          <a:effectLst/>
        </p:spPr>
        <p:style>
          <a:lnRef idx="1">
            <a:schemeClr val="accent1"/>
          </a:lnRef>
          <a:fillRef idx="0">
            <a:schemeClr val="accent1"/>
          </a:fillRef>
          <a:effectRef idx="0">
            <a:schemeClr val="accent1"/>
          </a:effectRef>
          <a:fontRef idx="minor">
            <a:schemeClr val="tx1"/>
          </a:fontRef>
        </p:style>
      </p:cxnSp>
      <p:sp>
        <p:nvSpPr>
          <p:cNvPr id="6" name="Title 1"/>
          <p:cNvSpPr>
            <a:spLocks noGrp="1"/>
          </p:cNvSpPr>
          <p:nvPr>
            <p:ph type="title" hasCustomPrompt="1"/>
          </p:nvPr>
        </p:nvSpPr>
        <p:spPr>
          <a:xfrm>
            <a:off x="172278" y="53008"/>
            <a:ext cx="8786192" cy="681651"/>
          </a:xfrm>
        </p:spPr>
        <p:txBody>
          <a:bodyPr>
            <a:normAutofit/>
          </a:bodyPr>
          <a:lstStyle>
            <a:lvl1pPr>
              <a:defRPr sz="4000" b="1">
                <a:solidFill>
                  <a:srgbClr val="00B0F0"/>
                </a:solidFill>
              </a:defRPr>
            </a:lvl1pPr>
          </a:lstStyle>
          <a:p>
            <a:r>
              <a:rPr lang="en-US" smtClean="0"/>
              <a:t>Title</a:t>
            </a:r>
            <a:endParaRPr lang="en-US" dirty="0"/>
          </a:p>
        </p:txBody>
      </p:sp>
      <p:sp>
        <p:nvSpPr>
          <p:cNvPr id="2" name="TextBox 1"/>
          <p:cNvSpPr txBox="1"/>
          <p:nvPr/>
        </p:nvSpPr>
        <p:spPr>
          <a:xfrm>
            <a:off x="8476145" y="6426135"/>
            <a:ext cx="596348" cy="369332"/>
          </a:xfrm>
          <a:prstGeom prst="rect">
            <a:avLst/>
          </a:prstGeom>
          <a:noFill/>
        </p:spPr>
        <p:txBody>
          <a:bodyPr wrap="square" rtlCol="0">
            <a:spAutoFit/>
          </a:bodyPr>
          <a:lstStyle/>
          <a:p>
            <a:pPr algn="r"/>
            <a:fld id="{C102ADD8-39A3-4AD2-8AEA-88B8397882ED}" type="slidenum">
              <a:rPr lang="en-US" smtClean="0"/>
              <a:t>‹#›</a:t>
            </a:fld>
            <a:endParaRPr lang="en-US"/>
          </a:p>
        </p:txBody>
      </p:sp>
    </p:spTree>
    <p:extLst>
      <p:ext uri="{BB962C8B-B14F-4D97-AF65-F5344CB8AC3E}">
        <p14:creationId xmlns:p14="http://schemas.microsoft.com/office/powerpoint/2010/main" val="3307839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Period Title and 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170711" y="1094788"/>
            <a:ext cx="8784000" cy="1052855"/>
          </a:xfrm>
        </p:spPr>
        <p:txBody>
          <a:bodyPr/>
          <a:lstStyle>
            <a:lvl1pPr algn="ctr">
              <a:defRPr b="1">
                <a:solidFill>
                  <a:srgbClr val="00B0F0"/>
                </a:solidFill>
              </a:defRPr>
            </a:lvl1pPr>
          </a:lstStyle>
          <a:p>
            <a:r>
              <a:rPr lang="en-US" smtClean="0"/>
              <a:t>Click to edit Master title style</a:t>
            </a:r>
            <a:endParaRPr lang="en-US"/>
          </a:p>
        </p:txBody>
      </p:sp>
      <p:sp>
        <p:nvSpPr>
          <p:cNvPr id="4" name="Text Placeholder 3"/>
          <p:cNvSpPr>
            <a:spLocks noGrp="1"/>
          </p:cNvSpPr>
          <p:nvPr>
            <p:ph type="body" sz="quarter" idx="10"/>
          </p:nvPr>
        </p:nvSpPr>
        <p:spPr>
          <a:xfrm>
            <a:off x="170710" y="206792"/>
            <a:ext cx="8784000" cy="860701"/>
          </a:xfrm>
        </p:spPr>
        <p:txBody>
          <a:bodyPr anchor="ctr"/>
          <a:lstStyle>
            <a:lvl1pPr marL="0" indent="0" algn="ctr">
              <a:buNone/>
              <a:defRPr>
                <a:solidFill>
                  <a:srgbClr val="00B0F0"/>
                </a:solidFill>
              </a:defRPr>
            </a:lvl1pPr>
          </a:lstStyle>
          <a:p>
            <a:pPr lvl="0"/>
            <a:r>
              <a:rPr lang="en-US" smtClean="0"/>
              <a:t>Edit Master text styles</a:t>
            </a:r>
          </a:p>
        </p:txBody>
      </p:sp>
      <p:sp>
        <p:nvSpPr>
          <p:cNvPr id="6" name="Text Placeholder 5"/>
          <p:cNvSpPr>
            <a:spLocks noGrp="1"/>
          </p:cNvSpPr>
          <p:nvPr>
            <p:ph type="body" sz="quarter" idx="11" hasCustomPrompt="1"/>
          </p:nvPr>
        </p:nvSpPr>
        <p:spPr>
          <a:xfrm>
            <a:off x="170710" y="2345980"/>
            <a:ext cx="2808000" cy="4333115"/>
          </a:xfrm>
        </p:spPr>
        <p:txBody>
          <a:bodyPr/>
          <a:lstStyle>
            <a:lvl1pPr marL="0" indent="0">
              <a:lnSpc>
                <a:spcPct val="120000"/>
              </a:lnSpc>
              <a:buNone/>
              <a:defRPr baseline="0"/>
            </a:lvl1pPr>
            <a:lvl2pPr marL="357188" indent="-357188">
              <a:lnSpc>
                <a:spcPct val="120000"/>
              </a:lnSpc>
              <a:buFont typeface="+mj-lt"/>
              <a:buAutoNum type="arabicPeriod"/>
              <a:defRPr/>
            </a:lvl2pPr>
            <a:lvl3pPr marL="914400" indent="0">
              <a:buNone/>
              <a:defRPr/>
            </a:lvl3pPr>
          </a:lstStyle>
          <a:p>
            <a:pPr lvl="0"/>
            <a:r>
              <a:rPr lang="en-US" smtClean="0"/>
              <a:t>First level</a:t>
            </a:r>
          </a:p>
          <a:p>
            <a:pPr lvl="1"/>
            <a:r>
              <a:rPr lang="en-US" smtClean="0"/>
              <a:t>Second level</a:t>
            </a:r>
          </a:p>
        </p:txBody>
      </p:sp>
      <p:sp>
        <p:nvSpPr>
          <p:cNvPr id="7" name="Text Placeholder 5"/>
          <p:cNvSpPr>
            <a:spLocks noGrp="1"/>
          </p:cNvSpPr>
          <p:nvPr>
            <p:ph type="body" sz="quarter" idx="12" hasCustomPrompt="1"/>
          </p:nvPr>
        </p:nvSpPr>
        <p:spPr>
          <a:xfrm>
            <a:off x="3158710" y="2345980"/>
            <a:ext cx="2808000" cy="4333116"/>
          </a:xfrm>
        </p:spPr>
        <p:txBody>
          <a:bodyPr/>
          <a:lstStyle>
            <a:lvl1pPr marL="0" indent="0">
              <a:lnSpc>
                <a:spcPct val="120000"/>
              </a:lnSpc>
              <a:buNone/>
              <a:defRPr baseline="0"/>
            </a:lvl1pPr>
            <a:lvl2pPr marL="357188" indent="-357188">
              <a:lnSpc>
                <a:spcPct val="120000"/>
              </a:lnSpc>
              <a:buFont typeface="+mj-lt"/>
              <a:buAutoNum type="arabicPeriod"/>
              <a:defRPr/>
            </a:lvl2pPr>
          </a:lstStyle>
          <a:p>
            <a:pPr lvl="0"/>
            <a:r>
              <a:rPr lang="en-US" smtClean="0"/>
              <a:t>First level</a:t>
            </a:r>
          </a:p>
          <a:p>
            <a:pPr lvl="1"/>
            <a:r>
              <a:rPr lang="en-US" smtClean="0"/>
              <a:t>Second level</a:t>
            </a:r>
          </a:p>
        </p:txBody>
      </p:sp>
      <p:sp>
        <p:nvSpPr>
          <p:cNvPr id="8" name="Text Placeholder 5"/>
          <p:cNvSpPr>
            <a:spLocks noGrp="1"/>
          </p:cNvSpPr>
          <p:nvPr>
            <p:ph type="body" sz="quarter" idx="13" hasCustomPrompt="1"/>
          </p:nvPr>
        </p:nvSpPr>
        <p:spPr>
          <a:xfrm>
            <a:off x="6146710" y="2345980"/>
            <a:ext cx="2808000" cy="4333116"/>
          </a:xfrm>
        </p:spPr>
        <p:txBody>
          <a:bodyPr/>
          <a:lstStyle>
            <a:lvl1pPr marL="0" indent="0">
              <a:lnSpc>
                <a:spcPct val="120000"/>
              </a:lnSpc>
              <a:buNone/>
              <a:defRPr baseline="0"/>
            </a:lvl1pPr>
            <a:lvl2pPr marL="357188" indent="-357188">
              <a:lnSpc>
                <a:spcPct val="120000"/>
              </a:lnSpc>
              <a:buFont typeface="+mj-lt"/>
              <a:buAutoNum type="arabicPeriod"/>
              <a:defRPr/>
            </a:lvl2pPr>
          </a:lstStyle>
          <a:p>
            <a:pPr lvl="0"/>
            <a:r>
              <a:rPr lang="en-US" smtClean="0"/>
              <a:t>First level</a:t>
            </a:r>
          </a:p>
          <a:p>
            <a:pPr lvl="1"/>
            <a:r>
              <a:rPr lang="en-US" smtClean="0"/>
              <a:t>Second level</a:t>
            </a:r>
          </a:p>
        </p:txBody>
      </p:sp>
    </p:spTree>
    <p:extLst>
      <p:ext uri="{BB962C8B-B14F-4D97-AF65-F5344CB8AC3E}">
        <p14:creationId xmlns:p14="http://schemas.microsoft.com/office/powerpoint/2010/main" val="2890140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172278" y="964234"/>
            <a:ext cx="4301160" cy="5728114"/>
          </a:xfrm>
        </p:spPr>
        <p:txBody>
          <a:bodyPr/>
          <a:lstStyle>
            <a:lvl1pPr marL="273050" indent="-273050">
              <a:lnSpc>
                <a:spcPct val="120000"/>
              </a:lnSpc>
              <a:buFont typeface="Segoe UI" panose="020B0502040204020203" pitchFamily="34" charset="0"/>
              <a:buChar char="‒"/>
              <a:defRPr/>
            </a:lvl1pPr>
            <a:lvl2pPr marL="715963" indent="-258763">
              <a:lnSpc>
                <a:spcPct val="120000"/>
              </a:lnSpc>
              <a:buFont typeface="Segoe UI" panose="020B0502040204020203" pitchFamily="34" charset="0"/>
              <a:buChar char="+"/>
              <a:defRPr/>
            </a:lvl2pPr>
            <a:lvl3pPr marL="1143000" indent="-228600">
              <a:lnSpc>
                <a:spcPct val="120000"/>
              </a:lnSpc>
              <a:buFont typeface="Segoe UI" panose="020B0502040204020203" pitchFamily="34" charset="0"/>
              <a:buChar char="‒"/>
              <a:defRPr/>
            </a:lvl3pPr>
            <a:lvl4pPr marL="1600200" indent="-228600">
              <a:lnSpc>
                <a:spcPct val="120000"/>
              </a:lnSpc>
              <a:buFont typeface="Segoe UI" panose="020B0502040204020203" pitchFamily="34" charset="0"/>
              <a:buChar char="‒"/>
              <a:defRPr/>
            </a:lvl4pPr>
            <a:lvl5pPr marL="2057400" indent="-228600">
              <a:lnSpc>
                <a:spcPct val="120000"/>
              </a:lnSpc>
              <a:buFont typeface="Segoe UI" panose="020B0502040204020203" pitchFamily="34" charset="0"/>
              <a:buChar char="‒"/>
              <a:defRPr/>
            </a:lvl5pPr>
          </a:lstStyle>
          <a:p>
            <a:pPr lvl="0"/>
            <a:r>
              <a:rPr lang="en-US" smtClean="0"/>
              <a:t>First level</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hasCustomPrompt="1"/>
          </p:nvPr>
        </p:nvSpPr>
        <p:spPr>
          <a:xfrm>
            <a:off x="4644307" y="964234"/>
            <a:ext cx="4314163" cy="5728114"/>
          </a:xfrm>
        </p:spPr>
        <p:txBody>
          <a:bodyPr/>
          <a:lstStyle>
            <a:lvl1pPr marL="273050" indent="-273050">
              <a:lnSpc>
                <a:spcPct val="120000"/>
              </a:lnSpc>
              <a:buFont typeface="Segoe UI" panose="020B0502040204020203" pitchFamily="34" charset="0"/>
              <a:buChar char="‒"/>
              <a:defRPr/>
            </a:lvl1pPr>
            <a:lvl2pPr marL="715963" indent="-258763">
              <a:lnSpc>
                <a:spcPct val="120000"/>
              </a:lnSpc>
              <a:buFont typeface="Segoe UI" panose="020B0502040204020203" pitchFamily="34" charset="0"/>
              <a:buChar char="+"/>
              <a:defRPr/>
            </a:lvl2pPr>
            <a:lvl3pPr marL="1143000" indent="-228600">
              <a:lnSpc>
                <a:spcPct val="120000"/>
              </a:lnSpc>
              <a:buFont typeface="Segoe UI" panose="020B0502040204020203" pitchFamily="34" charset="0"/>
              <a:buChar char="‒"/>
              <a:defRPr/>
            </a:lvl3pPr>
            <a:lvl4pPr marL="1600200" indent="-228600">
              <a:lnSpc>
                <a:spcPct val="120000"/>
              </a:lnSpc>
              <a:buFont typeface="Segoe UI" panose="020B0502040204020203" pitchFamily="34" charset="0"/>
              <a:buChar char="‒"/>
              <a:defRPr/>
            </a:lvl4pPr>
            <a:lvl5pPr marL="2057400" indent="-228600">
              <a:lnSpc>
                <a:spcPct val="120000"/>
              </a:lnSpc>
              <a:buFont typeface="Segoe UI" panose="020B0502040204020203" pitchFamily="34" charset="0"/>
              <a:buChar char="‒"/>
              <a:defRPr/>
            </a:lvl5pPr>
          </a:lstStyle>
          <a:p>
            <a:pPr lvl="0"/>
            <a:r>
              <a:rPr lang="en-US" smtClean="0"/>
              <a:t>First level</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1"/>
          <p:cNvSpPr>
            <a:spLocks noGrp="1"/>
          </p:cNvSpPr>
          <p:nvPr>
            <p:ph type="title" hasCustomPrompt="1"/>
          </p:nvPr>
        </p:nvSpPr>
        <p:spPr>
          <a:xfrm>
            <a:off x="172278" y="53008"/>
            <a:ext cx="8786192" cy="681651"/>
          </a:xfrm>
        </p:spPr>
        <p:txBody>
          <a:bodyPr>
            <a:normAutofit/>
          </a:bodyPr>
          <a:lstStyle>
            <a:lvl1pPr>
              <a:defRPr sz="4000" b="1">
                <a:solidFill>
                  <a:srgbClr val="00B0F0"/>
                </a:solidFill>
              </a:defRPr>
            </a:lvl1pPr>
          </a:lstStyle>
          <a:p>
            <a:r>
              <a:rPr lang="en-US" smtClean="0"/>
              <a:t>Title</a:t>
            </a:r>
            <a:endParaRPr lang="en-US" dirty="0"/>
          </a:p>
        </p:txBody>
      </p:sp>
      <p:cxnSp>
        <p:nvCxnSpPr>
          <p:cNvPr id="6" name="Straight Connector 5"/>
          <p:cNvCxnSpPr/>
          <p:nvPr/>
        </p:nvCxnSpPr>
        <p:spPr>
          <a:xfrm>
            <a:off x="-2381" y="787668"/>
            <a:ext cx="9147600" cy="1"/>
          </a:xfrm>
          <a:prstGeom prst="line">
            <a:avLst/>
          </a:prstGeom>
          <a:ln w="76200" cmpd="sng">
            <a:solidFill>
              <a:srgbClr val="00B0F0"/>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58258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01221" y="2077811"/>
            <a:ext cx="7886700" cy="1325563"/>
          </a:xfrm>
        </p:spPr>
        <p:txBody>
          <a:bodyPr/>
          <a:lstStyle>
            <a:lvl1pPr>
              <a:defRPr/>
            </a:lvl1pPr>
          </a:lstStyle>
          <a:p>
            <a:r>
              <a:rPr lang="en-US" smtClean="0"/>
              <a:t>Title</a:t>
            </a:r>
            <a:endParaRPr lang="en-US"/>
          </a:p>
        </p:txBody>
      </p:sp>
    </p:spTree>
    <p:extLst>
      <p:ext uri="{BB962C8B-B14F-4D97-AF65-F5344CB8AC3E}">
        <p14:creationId xmlns:p14="http://schemas.microsoft.com/office/powerpoint/2010/main" val="13271907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4340014"/>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01206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5" r:id="rId3"/>
    <p:sldLayoutId id="2147483664" r:id="rId4"/>
    <p:sldLayoutId id="2147483666" r:id="rId5"/>
    <p:sldLayoutId id="2147483667" r:id="rId6"/>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scikit-learn.org/stable/modules/generated/sklearn.preprocessing.RobustScaler.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scikit-learn.org/stable/modules/generated/sklearn.preprocessing.OrdinalEncoder.html" TargetMode="External"/><Relationship Id="rId5" Type="http://schemas.openxmlformats.org/officeDocument/2006/relationships/hyperlink" Target="https://scikit-learn.org/stable/modules/generated/sklearn.preprocessing.QuantileTransformer.html" TargetMode="Externa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2" Type="http://schemas.openxmlformats.org/officeDocument/2006/relationships/hyperlink" Target="https://scikit-learn.org/stable/modules/generated/sklearn.feature_selection.mutual_info_classif.html"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scikit-learn.org/stable/modules/generated/sklearn.model_selection.RepeatedStratifiedKFold.html"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72279" y="3332585"/>
            <a:ext cx="8746434" cy="784087"/>
          </a:xfrm>
        </p:spPr>
        <p:txBody>
          <a:bodyPr/>
          <a:lstStyle/>
          <a:p>
            <a:r>
              <a:rPr lang="en-GB" sz="2400">
                <a:solidFill>
                  <a:srgbClr val="00B0F0"/>
                </a:solidFill>
                <a:effectLst/>
              </a:rPr>
              <a:t>ĐỒ ÁN MÔN </a:t>
            </a:r>
            <a:r>
              <a:rPr lang="en-GB" sz="2400" smtClean="0">
                <a:solidFill>
                  <a:srgbClr val="00B0F0"/>
                </a:solidFill>
                <a:effectLst/>
              </a:rPr>
              <a:t>MÁY HỌC</a:t>
            </a:r>
            <a:endParaRPr lang="en-GB" sz="2400">
              <a:solidFill>
                <a:srgbClr val="00B0F0"/>
              </a:solidFill>
              <a:effectLst/>
            </a:endParaRPr>
          </a:p>
        </p:txBody>
      </p:sp>
      <p:sp>
        <p:nvSpPr>
          <p:cNvPr id="3" name="Subtitle 2"/>
          <p:cNvSpPr>
            <a:spLocks noGrp="1"/>
          </p:cNvSpPr>
          <p:nvPr>
            <p:ph type="subTitle" idx="1"/>
          </p:nvPr>
        </p:nvSpPr>
        <p:spPr>
          <a:xfrm>
            <a:off x="172279" y="5820032"/>
            <a:ext cx="8746434" cy="608551"/>
          </a:xfrm>
        </p:spPr>
        <p:txBody>
          <a:bodyPr>
            <a:normAutofit/>
          </a:bodyPr>
          <a:lstStyle/>
          <a:p>
            <a:r>
              <a:rPr lang="en-US" b="1" smtClean="0">
                <a:solidFill>
                  <a:srgbClr val="00B0F0"/>
                </a:solidFill>
                <a:effectLst/>
              </a:rPr>
              <a:t>Giáo viên hướng dẫn: </a:t>
            </a:r>
            <a:r>
              <a:rPr lang="en-US" smtClean="0">
                <a:solidFill>
                  <a:srgbClr val="00B0F0"/>
                </a:solidFill>
                <a:effectLst/>
              </a:rPr>
              <a:t>TS. Nguyễn Văn Dũ</a:t>
            </a:r>
            <a:endParaRPr lang="en-GB">
              <a:solidFill>
                <a:srgbClr val="00B0F0"/>
              </a:solidFill>
              <a:effectLst/>
            </a:endParaRPr>
          </a:p>
        </p:txBody>
      </p:sp>
      <p:sp>
        <p:nvSpPr>
          <p:cNvPr id="4" name="Text Placeholder 3"/>
          <p:cNvSpPr>
            <a:spLocks noGrp="1"/>
          </p:cNvSpPr>
          <p:nvPr>
            <p:ph type="body" sz="quarter" idx="10"/>
          </p:nvPr>
        </p:nvSpPr>
        <p:spPr>
          <a:xfrm>
            <a:off x="172279" y="4116672"/>
            <a:ext cx="8746434" cy="1057197"/>
          </a:xfrm>
        </p:spPr>
        <p:txBody>
          <a:bodyPr/>
          <a:lstStyle/>
          <a:p>
            <a:pPr>
              <a:lnSpc>
                <a:spcPct val="120000"/>
              </a:lnSpc>
            </a:pPr>
            <a:r>
              <a:rPr lang="vi-VN" sz="3200" smtClean="0">
                <a:solidFill>
                  <a:srgbClr val="00B0F0"/>
                </a:solidFill>
                <a:effectLst/>
              </a:rPr>
              <a:t>PHÁT HIỆN SỬA ĐỔI PHÁ HOẠI TRÊN WIKIPEDIA TIẾNG VIỆT</a:t>
            </a:r>
            <a:endParaRPr lang="vi-VN" sz="3200">
              <a:solidFill>
                <a:srgbClr val="00B0F0"/>
              </a:solidFill>
              <a:effectLst/>
            </a:endParaRPr>
          </a:p>
        </p:txBody>
      </p:sp>
      <p:sp>
        <p:nvSpPr>
          <p:cNvPr id="5" name="Rectangle 4"/>
          <p:cNvSpPr/>
          <p:nvPr/>
        </p:nvSpPr>
        <p:spPr>
          <a:xfrm>
            <a:off x="3429000" y="596900"/>
            <a:ext cx="2133600" cy="17018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p:cNvSpPr/>
          <p:nvPr/>
        </p:nvSpPr>
        <p:spPr>
          <a:xfrm>
            <a:off x="4927600" y="1701800"/>
            <a:ext cx="3352800" cy="917929"/>
          </a:xfrm>
          <a:prstGeom prst="rect">
            <a:avLst/>
          </a:prstGeom>
          <a:solidFill>
            <a:srgbClr val="FF6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061343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1221" y="2619729"/>
            <a:ext cx="7886700" cy="1325563"/>
          </a:xfrm>
        </p:spPr>
        <p:txBody>
          <a:bodyPr/>
          <a:lstStyle/>
          <a:p>
            <a:r>
              <a:rPr lang="en-US" b="1" smtClean="0">
                <a:solidFill>
                  <a:srgbClr val="00B0F0"/>
                </a:solidFill>
              </a:rPr>
              <a:t>2. CHUẨN BỊ DỮ LIỆU</a:t>
            </a:r>
            <a:endParaRPr lang="en-GB" b="1">
              <a:solidFill>
                <a:srgbClr val="00B0F0"/>
              </a:solidFill>
            </a:endParaRPr>
          </a:p>
        </p:txBody>
      </p:sp>
      <p:sp>
        <p:nvSpPr>
          <p:cNvPr id="3" name="Rectangle 2"/>
          <p:cNvSpPr/>
          <p:nvPr/>
        </p:nvSpPr>
        <p:spPr>
          <a:xfrm>
            <a:off x="3429000" y="596900"/>
            <a:ext cx="2133600" cy="17018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p:cNvSpPr/>
          <p:nvPr/>
        </p:nvSpPr>
        <p:spPr>
          <a:xfrm>
            <a:off x="4927600" y="1701800"/>
            <a:ext cx="3352800" cy="917929"/>
          </a:xfrm>
          <a:prstGeom prst="rect">
            <a:avLst/>
          </a:prstGeom>
          <a:solidFill>
            <a:srgbClr val="FF6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p:cNvSpPr/>
          <p:nvPr/>
        </p:nvSpPr>
        <p:spPr>
          <a:xfrm>
            <a:off x="2298700" y="4863221"/>
            <a:ext cx="3352800" cy="9179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508231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smtClean="0"/>
              <a:t>Quá trình chuẩn bị dữ liệu có thể gồm các bước sau:</a:t>
            </a:r>
            <a:endParaRPr lang="vi-VN"/>
          </a:p>
          <a:p>
            <a:pPr marL="514350" indent="-514350">
              <a:buFont typeface="+mj-lt"/>
              <a:buAutoNum type="arabicPeriod"/>
            </a:pPr>
            <a:r>
              <a:rPr lang="vi-VN"/>
              <a:t>Thu thập dữ liệu</a:t>
            </a:r>
          </a:p>
          <a:p>
            <a:pPr marL="514350" indent="-514350">
              <a:buFont typeface="+mj-lt"/>
              <a:buAutoNum type="arabicPeriod"/>
            </a:pPr>
            <a:r>
              <a:rPr lang="vi-VN"/>
              <a:t>Thăm dò dữ liệu</a:t>
            </a:r>
          </a:p>
          <a:p>
            <a:pPr marL="514350" indent="-514350">
              <a:buFont typeface="+mj-lt"/>
              <a:buAutoNum type="arabicPeriod"/>
            </a:pPr>
            <a:r>
              <a:rPr lang="vi-VN"/>
              <a:t>Sơ chế dữ liệu</a:t>
            </a:r>
          </a:p>
          <a:p>
            <a:pPr marL="514350" indent="-514350">
              <a:buFont typeface="+mj-lt"/>
              <a:buAutoNum type="arabicPeriod"/>
            </a:pPr>
            <a:r>
              <a:rPr lang="vi-VN"/>
              <a:t>Trích chọn đặc trưng</a:t>
            </a:r>
          </a:p>
          <a:p>
            <a:pPr marL="514350" indent="-514350">
              <a:buFont typeface="+mj-lt"/>
              <a:buAutoNum type="arabicPeriod"/>
            </a:pPr>
            <a:r>
              <a:rPr lang="vi-VN"/>
              <a:t>Giảm chiều dữ liệu</a:t>
            </a:r>
            <a:endParaRPr lang="en-GB"/>
          </a:p>
        </p:txBody>
      </p:sp>
      <p:sp>
        <p:nvSpPr>
          <p:cNvPr id="3" name="Title 2"/>
          <p:cNvSpPr>
            <a:spLocks noGrp="1"/>
          </p:cNvSpPr>
          <p:nvPr>
            <p:ph type="title"/>
          </p:nvPr>
        </p:nvSpPr>
        <p:spPr/>
        <p:txBody>
          <a:bodyPr/>
          <a:lstStyle/>
          <a:p>
            <a:r>
              <a:rPr lang="en-US" smtClean="0"/>
              <a:t>2. Chuẩn bị dữ liệu</a:t>
            </a:r>
            <a:endParaRPr lang="en-GB"/>
          </a:p>
        </p:txBody>
      </p:sp>
    </p:spTree>
    <p:extLst>
      <p:ext uri="{BB962C8B-B14F-4D97-AF65-F5344CB8AC3E}">
        <p14:creationId xmlns:p14="http://schemas.microsoft.com/office/powerpoint/2010/main" val="14645092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b="1" smtClean="0"/>
              <a:t>2.1 Thu thập dữ liệu</a:t>
            </a:r>
          </a:p>
          <a:p>
            <a:r>
              <a:rPr lang="en-US" smtClean="0"/>
              <a:t>Thu thập dữ liệu những đặc trưng xoay quanh các </a:t>
            </a:r>
            <a:r>
              <a:rPr lang="en-US" b="1" smtClean="0"/>
              <a:t>sửa đổi</a:t>
            </a:r>
            <a:r>
              <a:rPr lang="en-US" smtClean="0"/>
              <a:t>.</a:t>
            </a:r>
            <a:endParaRPr lang="en-GB" smtClean="0"/>
          </a:p>
          <a:p>
            <a:r>
              <a:rPr lang="en-GB" smtClean="0"/>
              <a:t>Một </a:t>
            </a:r>
            <a:r>
              <a:rPr lang="en-GB"/>
              <a:t>sửa đổi Wikipedia có thể chia làm 2 loại chính: </a:t>
            </a:r>
            <a:r>
              <a:rPr lang="en-GB" b="1"/>
              <a:t>Sửa đổi tạo trang </a:t>
            </a:r>
            <a:r>
              <a:rPr lang="en-GB"/>
              <a:t>và </a:t>
            </a:r>
            <a:r>
              <a:rPr lang="en-GB" b="1"/>
              <a:t>Sửa đổi sửa trang</a:t>
            </a:r>
            <a:r>
              <a:rPr lang="en-GB" smtClean="0"/>
              <a:t>.</a:t>
            </a:r>
          </a:p>
          <a:p>
            <a:endParaRPr lang="en-GB" smtClean="0"/>
          </a:p>
        </p:txBody>
      </p:sp>
      <p:sp>
        <p:nvSpPr>
          <p:cNvPr id="3" name="Title 2"/>
          <p:cNvSpPr>
            <a:spLocks noGrp="1"/>
          </p:cNvSpPr>
          <p:nvPr>
            <p:ph type="title"/>
          </p:nvPr>
        </p:nvSpPr>
        <p:spPr/>
        <p:txBody>
          <a:bodyPr/>
          <a:lstStyle/>
          <a:p>
            <a:r>
              <a:rPr lang="en-US"/>
              <a:t>2. Chuẩn bị dữ liệu</a:t>
            </a:r>
            <a:endParaRPr lang="en-GB"/>
          </a:p>
        </p:txBody>
      </p:sp>
    </p:spTree>
    <p:extLst>
      <p:ext uri="{BB962C8B-B14F-4D97-AF65-F5344CB8AC3E}">
        <p14:creationId xmlns:p14="http://schemas.microsoft.com/office/powerpoint/2010/main" val="33449343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2. Chuẩn bị dữ liệu</a:t>
            </a:r>
            <a:endParaRPr lang="en-GB"/>
          </a:p>
        </p:txBody>
      </p:sp>
      <p:sp>
        <p:nvSpPr>
          <p:cNvPr id="4" name="Rounded Rectangle 3"/>
          <p:cNvSpPr/>
          <p:nvPr/>
        </p:nvSpPr>
        <p:spPr>
          <a:xfrm>
            <a:off x="814064" y="964233"/>
            <a:ext cx="1407694" cy="122722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Sửa đổi tạo trang</a:t>
            </a:r>
            <a:endParaRPr lang="en-GB"/>
          </a:p>
        </p:txBody>
      </p:sp>
      <p:sp>
        <p:nvSpPr>
          <p:cNvPr id="5" name="Right Arrow 4"/>
          <p:cNvSpPr/>
          <p:nvPr/>
        </p:nvSpPr>
        <p:spPr>
          <a:xfrm>
            <a:off x="2519028" y="1409401"/>
            <a:ext cx="1455821" cy="336884"/>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ounded Rectangle 5"/>
          <p:cNvSpPr/>
          <p:nvPr/>
        </p:nvSpPr>
        <p:spPr>
          <a:xfrm>
            <a:off x="4272119" y="964232"/>
            <a:ext cx="1407694" cy="1227221"/>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Trang</a:t>
            </a:r>
          </a:p>
          <a:p>
            <a:pPr algn="ctr"/>
            <a:r>
              <a:rPr lang="en-US" smtClean="0"/>
              <a:t>(Page)</a:t>
            </a:r>
            <a:endParaRPr lang="en-GB"/>
          </a:p>
        </p:txBody>
      </p:sp>
      <p:sp>
        <p:nvSpPr>
          <p:cNvPr id="7" name="Rounded Rectangle 6"/>
          <p:cNvSpPr/>
          <p:nvPr/>
        </p:nvSpPr>
        <p:spPr>
          <a:xfrm>
            <a:off x="6744571" y="964231"/>
            <a:ext cx="1580846" cy="1227221"/>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Bản sửa đổi</a:t>
            </a:r>
          </a:p>
          <a:p>
            <a:pPr algn="ctr"/>
            <a:r>
              <a:rPr lang="en-US" smtClean="0"/>
              <a:t>(Revision)</a:t>
            </a:r>
            <a:endParaRPr lang="en-GB"/>
          </a:p>
        </p:txBody>
      </p:sp>
      <p:sp>
        <p:nvSpPr>
          <p:cNvPr id="8" name="Cross 7"/>
          <p:cNvSpPr/>
          <p:nvPr/>
        </p:nvSpPr>
        <p:spPr>
          <a:xfrm>
            <a:off x="6032905" y="1409401"/>
            <a:ext cx="342420" cy="336880"/>
          </a:xfrm>
          <a:prstGeom prst="plus">
            <a:avLst>
              <a:gd name="adj" fmla="val 392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ounded Rectangle 9"/>
          <p:cNvSpPr/>
          <p:nvPr/>
        </p:nvSpPr>
        <p:spPr>
          <a:xfrm>
            <a:off x="814064" y="2478873"/>
            <a:ext cx="1407694" cy="122722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Sửa đổi sửa trang</a:t>
            </a:r>
            <a:endParaRPr lang="en-GB"/>
          </a:p>
        </p:txBody>
      </p:sp>
      <p:sp>
        <p:nvSpPr>
          <p:cNvPr id="11" name="Right Arrow 10"/>
          <p:cNvSpPr/>
          <p:nvPr/>
        </p:nvSpPr>
        <p:spPr>
          <a:xfrm>
            <a:off x="2519028" y="2924041"/>
            <a:ext cx="1455821" cy="336884"/>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ounded Rectangle 12"/>
          <p:cNvSpPr/>
          <p:nvPr/>
        </p:nvSpPr>
        <p:spPr>
          <a:xfrm>
            <a:off x="4304275" y="2372293"/>
            <a:ext cx="4017923" cy="145834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ounded Rectangle 11"/>
          <p:cNvSpPr/>
          <p:nvPr/>
        </p:nvSpPr>
        <p:spPr>
          <a:xfrm>
            <a:off x="4443644" y="2487853"/>
            <a:ext cx="1580846" cy="1227221"/>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Bản sửa đổi</a:t>
            </a:r>
          </a:p>
          <a:p>
            <a:pPr algn="ctr"/>
            <a:r>
              <a:rPr lang="en-US" smtClean="0"/>
              <a:t>(Revision)</a:t>
            </a:r>
            <a:endParaRPr lang="en-GB"/>
          </a:p>
        </p:txBody>
      </p:sp>
      <p:sp>
        <p:nvSpPr>
          <p:cNvPr id="14" name="Rounded Rectangle 13"/>
          <p:cNvSpPr/>
          <p:nvPr/>
        </p:nvSpPr>
        <p:spPr>
          <a:xfrm>
            <a:off x="6171407" y="2478873"/>
            <a:ext cx="284076" cy="1227221"/>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ounded Rectangle 14"/>
          <p:cNvSpPr/>
          <p:nvPr/>
        </p:nvSpPr>
        <p:spPr>
          <a:xfrm>
            <a:off x="6602940" y="2478873"/>
            <a:ext cx="284076" cy="1227221"/>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ounded Rectangle 15"/>
          <p:cNvSpPr/>
          <p:nvPr/>
        </p:nvSpPr>
        <p:spPr>
          <a:xfrm>
            <a:off x="7031244" y="2487853"/>
            <a:ext cx="284076" cy="1227221"/>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ounded Rectangle 16"/>
          <p:cNvSpPr/>
          <p:nvPr/>
        </p:nvSpPr>
        <p:spPr>
          <a:xfrm>
            <a:off x="7459548" y="2478873"/>
            <a:ext cx="284076" cy="1227221"/>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ounded Rectangle 17"/>
          <p:cNvSpPr/>
          <p:nvPr/>
        </p:nvSpPr>
        <p:spPr>
          <a:xfrm>
            <a:off x="7887852" y="2487929"/>
            <a:ext cx="284076" cy="1227221"/>
          </a:xfrm>
          <a:prstGeom prst="roundRect">
            <a:avLst>
              <a:gd name="adj" fmla="val 50000"/>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ounded Rectangle 22"/>
          <p:cNvSpPr/>
          <p:nvPr/>
        </p:nvSpPr>
        <p:spPr>
          <a:xfrm>
            <a:off x="1884152" y="4311418"/>
            <a:ext cx="5225789" cy="980368"/>
          </a:xfrm>
          <a:prstGeom prst="roundRect">
            <a:avLst/>
          </a:prstGeom>
          <a:solidFill>
            <a:srgbClr val="FF6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mtClean="0"/>
              <a:t>Sự khác biệt</a:t>
            </a:r>
          </a:p>
          <a:p>
            <a:pPr algn="r"/>
            <a:r>
              <a:rPr lang="en-US" smtClean="0"/>
              <a:t>(Diff)</a:t>
            </a:r>
            <a:endParaRPr lang="en-GB"/>
          </a:p>
        </p:txBody>
      </p:sp>
      <p:sp>
        <p:nvSpPr>
          <p:cNvPr id="21" name="Rounded Rectangle 20"/>
          <p:cNvSpPr/>
          <p:nvPr/>
        </p:nvSpPr>
        <p:spPr>
          <a:xfrm>
            <a:off x="2155005" y="4187992"/>
            <a:ext cx="1580846" cy="1227221"/>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ounded Rectangle 21"/>
          <p:cNvSpPr/>
          <p:nvPr/>
        </p:nvSpPr>
        <p:spPr>
          <a:xfrm>
            <a:off x="3970609" y="4187992"/>
            <a:ext cx="1580846" cy="1227221"/>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ounded Rectangle 23"/>
          <p:cNvSpPr/>
          <p:nvPr/>
        </p:nvSpPr>
        <p:spPr>
          <a:xfrm>
            <a:off x="2311865" y="4468094"/>
            <a:ext cx="1267125" cy="11742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ounded Rectangle 24"/>
          <p:cNvSpPr/>
          <p:nvPr/>
        </p:nvSpPr>
        <p:spPr>
          <a:xfrm>
            <a:off x="4136232" y="4468094"/>
            <a:ext cx="1267125" cy="11742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ounded Rectangle 25"/>
          <p:cNvSpPr/>
          <p:nvPr/>
        </p:nvSpPr>
        <p:spPr>
          <a:xfrm>
            <a:off x="2311865" y="4627890"/>
            <a:ext cx="1267125" cy="117420"/>
          </a:xfrm>
          <a:prstGeom prst="roundRect">
            <a:avLst>
              <a:gd name="adj" fmla="val 50000"/>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ounded Rectangle 26"/>
          <p:cNvSpPr/>
          <p:nvPr/>
        </p:nvSpPr>
        <p:spPr>
          <a:xfrm>
            <a:off x="4136232" y="4757479"/>
            <a:ext cx="1267125" cy="117420"/>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ounded Rectangle 27"/>
          <p:cNvSpPr/>
          <p:nvPr/>
        </p:nvSpPr>
        <p:spPr>
          <a:xfrm>
            <a:off x="2311865" y="4921610"/>
            <a:ext cx="1267125" cy="11742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ounded Rectangle 28"/>
          <p:cNvSpPr/>
          <p:nvPr/>
        </p:nvSpPr>
        <p:spPr>
          <a:xfrm>
            <a:off x="4136232" y="4918375"/>
            <a:ext cx="1267125" cy="11742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ounded Rectangle 29"/>
          <p:cNvSpPr/>
          <p:nvPr/>
        </p:nvSpPr>
        <p:spPr>
          <a:xfrm>
            <a:off x="3600427" y="5711612"/>
            <a:ext cx="1700777" cy="983695"/>
          </a:xfrm>
          <a:prstGeom prst="roundRect">
            <a:avLst/>
          </a:prstGeom>
          <a:solidFill>
            <a:srgbClr val="FEC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Người dùng</a:t>
            </a:r>
          </a:p>
          <a:p>
            <a:pPr algn="ctr"/>
            <a:r>
              <a:rPr lang="en-US" smtClean="0"/>
              <a:t>(User)</a:t>
            </a:r>
            <a:endParaRPr lang="en-GB"/>
          </a:p>
        </p:txBody>
      </p:sp>
    </p:spTree>
    <p:extLst>
      <p:ext uri="{BB962C8B-B14F-4D97-AF65-F5344CB8AC3E}">
        <p14:creationId xmlns:p14="http://schemas.microsoft.com/office/powerpoint/2010/main" val="2398451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b="1"/>
              <a:t>2.1 Thu thập dữ </a:t>
            </a:r>
            <a:r>
              <a:rPr lang="en-US" b="1" smtClean="0"/>
              <a:t>liệu</a:t>
            </a:r>
            <a:endParaRPr lang="en-US" smtClean="0"/>
          </a:p>
          <a:p>
            <a:r>
              <a:rPr lang="en-US" smtClean="0"/>
              <a:t>T</a:t>
            </a:r>
            <a:r>
              <a:rPr lang="vi-VN" smtClean="0"/>
              <a:t>hu </a:t>
            </a:r>
            <a:r>
              <a:rPr lang="vi-VN"/>
              <a:t>thập dữ liệu các sửa đổi chính là thu thập dữ liệu những đặc trưng xoay quanh đối tượng </a:t>
            </a:r>
            <a:r>
              <a:rPr lang="vi-VN" b="1"/>
              <a:t>bản sửa đổi (Revision</a:t>
            </a:r>
            <a:r>
              <a:rPr lang="vi-VN" b="1" smtClean="0"/>
              <a:t>)</a:t>
            </a:r>
            <a:r>
              <a:rPr lang="en-US" b="1" smtClean="0"/>
              <a:t>.</a:t>
            </a:r>
          </a:p>
          <a:p>
            <a:r>
              <a:rPr lang="vi-VN"/>
              <a:t>Thông tin những đặc trưng của bản sửa đổi có thể đến từ các đối tượng có liên quan như trang (Page), sự khác biệt (Diff), người dùng (User) hay chính bản sửa đổi (Revision</a:t>
            </a:r>
            <a:r>
              <a:rPr lang="vi-VN" smtClean="0"/>
              <a:t>).</a:t>
            </a:r>
            <a:endParaRPr lang="en-GB"/>
          </a:p>
        </p:txBody>
      </p:sp>
      <p:sp>
        <p:nvSpPr>
          <p:cNvPr id="3" name="Title 2"/>
          <p:cNvSpPr>
            <a:spLocks noGrp="1"/>
          </p:cNvSpPr>
          <p:nvPr>
            <p:ph type="title"/>
          </p:nvPr>
        </p:nvSpPr>
        <p:spPr/>
        <p:txBody>
          <a:bodyPr/>
          <a:lstStyle/>
          <a:p>
            <a:r>
              <a:rPr lang="en-US"/>
              <a:t>2. Chuẩn bị dữ liệu</a:t>
            </a:r>
            <a:endParaRPr lang="en-GB"/>
          </a:p>
        </p:txBody>
      </p:sp>
      <p:sp>
        <p:nvSpPr>
          <p:cNvPr id="4" name="Rounded Rectangle 3"/>
          <p:cNvSpPr/>
          <p:nvPr/>
        </p:nvSpPr>
        <p:spPr>
          <a:xfrm>
            <a:off x="2906308" y="5622281"/>
            <a:ext cx="720000" cy="720000"/>
          </a:xfrm>
          <a:prstGeom prst="roundRect">
            <a:avLst>
              <a:gd name="adj" fmla="val 2952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P</a:t>
            </a:r>
            <a:endParaRPr lang="en-GB"/>
          </a:p>
        </p:txBody>
      </p:sp>
      <p:sp>
        <p:nvSpPr>
          <p:cNvPr id="8" name="Rounded Rectangle 7"/>
          <p:cNvSpPr/>
          <p:nvPr/>
        </p:nvSpPr>
        <p:spPr>
          <a:xfrm>
            <a:off x="3742090" y="5622281"/>
            <a:ext cx="720000" cy="720000"/>
          </a:xfrm>
          <a:prstGeom prst="roundRect">
            <a:avLst>
              <a:gd name="adj" fmla="val 29528"/>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R</a:t>
            </a:r>
            <a:endParaRPr lang="en-GB"/>
          </a:p>
        </p:txBody>
      </p:sp>
      <p:sp>
        <p:nvSpPr>
          <p:cNvPr id="9" name="Rounded Rectangle 8"/>
          <p:cNvSpPr/>
          <p:nvPr/>
        </p:nvSpPr>
        <p:spPr>
          <a:xfrm>
            <a:off x="4577872" y="5622281"/>
            <a:ext cx="720000" cy="720000"/>
          </a:xfrm>
          <a:prstGeom prst="roundRect">
            <a:avLst>
              <a:gd name="adj" fmla="val 29528"/>
            </a:avLst>
          </a:prstGeom>
          <a:solidFill>
            <a:srgbClr val="FF6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D</a:t>
            </a:r>
            <a:endParaRPr lang="en-GB"/>
          </a:p>
        </p:txBody>
      </p:sp>
      <p:sp>
        <p:nvSpPr>
          <p:cNvPr id="10" name="Rounded Rectangle 9"/>
          <p:cNvSpPr/>
          <p:nvPr/>
        </p:nvSpPr>
        <p:spPr>
          <a:xfrm>
            <a:off x="5413654" y="5622281"/>
            <a:ext cx="720000" cy="720000"/>
          </a:xfrm>
          <a:prstGeom prst="roundRect">
            <a:avLst>
              <a:gd name="adj" fmla="val 29528"/>
            </a:avLst>
          </a:prstGeom>
          <a:solidFill>
            <a:srgbClr val="FEC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U</a:t>
            </a:r>
            <a:endParaRPr lang="en-GB"/>
          </a:p>
        </p:txBody>
      </p:sp>
    </p:spTree>
    <p:extLst>
      <p:ext uri="{BB962C8B-B14F-4D97-AF65-F5344CB8AC3E}">
        <p14:creationId xmlns:p14="http://schemas.microsoft.com/office/powerpoint/2010/main" val="1257581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b="1"/>
              <a:t>2.1 Thu thập dữ liệu</a:t>
            </a:r>
            <a:endParaRPr lang="en-US"/>
          </a:p>
          <a:p>
            <a:pPr marL="0" indent="0">
              <a:buNone/>
            </a:pPr>
            <a:endParaRPr lang="en-GB"/>
          </a:p>
        </p:txBody>
      </p:sp>
      <p:sp>
        <p:nvSpPr>
          <p:cNvPr id="3" name="Title 2"/>
          <p:cNvSpPr>
            <a:spLocks noGrp="1"/>
          </p:cNvSpPr>
          <p:nvPr>
            <p:ph type="title"/>
          </p:nvPr>
        </p:nvSpPr>
        <p:spPr/>
        <p:txBody>
          <a:bodyPr/>
          <a:lstStyle/>
          <a:p>
            <a:r>
              <a:rPr lang="en-US"/>
              <a:t>2. Chuẩn bị dữ liệu</a:t>
            </a:r>
            <a:endParaRPr lang="en-GB"/>
          </a:p>
        </p:txBody>
      </p:sp>
      <p:pic>
        <p:nvPicPr>
          <p:cNvPr id="2050" name="Picture 2" descr="Quarry-logo.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1765" y="2507476"/>
            <a:ext cx="2372842" cy="75931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p:cNvSpPr/>
          <p:nvPr/>
        </p:nvSpPr>
        <p:spPr>
          <a:xfrm>
            <a:off x="219899" y="1734252"/>
            <a:ext cx="950495" cy="9504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smtClean="0"/>
              <a:t>1</a:t>
            </a:r>
            <a:endParaRPr lang="en-GB" sz="2800" b="1"/>
          </a:p>
        </p:txBody>
      </p:sp>
      <p:pic>
        <p:nvPicPr>
          <p:cNvPr id="2056" name="Picture 8" descr="office, database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21649" y="4369365"/>
            <a:ext cx="1693073" cy="1693073"/>
          </a:xfrm>
          <a:prstGeom prst="rect">
            <a:avLst/>
          </a:prstGeom>
          <a:noFill/>
          <a:extLst>
            <a:ext uri="{909E8E84-426E-40DD-AFC4-6F175D3DCCD1}">
              <a14:hiddenFill xmlns:a14="http://schemas.microsoft.com/office/drawing/2010/main">
                <a:solidFill>
                  <a:srgbClr val="FFFFFF"/>
                </a:solidFill>
              </a14:hiddenFill>
            </a:ext>
          </a:extLst>
        </p:spPr>
      </p:pic>
      <p:sp>
        <p:nvSpPr>
          <p:cNvPr id="9" name="Right Arrow 8"/>
          <p:cNvSpPr/>
          <p:nvPr/>
        </p:nvSpPr>
        <p:spPr>
          <a:xfrm rot="5400000">
            <a:off x="2189895" y="3578885"/>
            <a:ext cx="756582" cy="336884"/>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p:cNvSpPr txBox="1"/>
          <p:nvPr/>
        </p:nvSpPr>
        <p:spPr>
          <a:xfrm>
            <a:off x="2682324" y="3467882"/>
            <a:ext cx="591829" cy="369332"/>
          </a:xfrm>
          <a:prstGeom prst="rect">
            <a:avLst/>
          </a:prstGeom>
          <a:noFill/>
        </p:spPr>
        <p:txBody>
          <a:bodyPr wrap="none" rtlCol="0">
            <a:spAutoFit/>
          </a:bodyPr>
          <a:lstStyle/>
          <a:p>
            <a:pPr algn="ctr"/>
            <a:r>
              <a:rPr lang="en-US" smtClean="0"/>
              <a:t>SQL</a:t>
            </a:r>
            <a:endParaRPr lang="en-GB"/>
          </a:p>
        </p:txBody>
      </p:sp>
      <p:sp>
        <p:nvSpPr>
          <p:cNvPr id="11" name="Right Arrow 10"/>
          <p:cNvSpPr/>
          <p:nvPr/>
        </p:nvSpPr>
        <p:spPr>
          <a:xfrm>
            <a:off x="3777303" y="5163602"/>
            <a:ext cx="1455821" cy="336884"/>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p:nvPicPr>
        <p:blipFill>
          <a:blip r:embed="rId4"/>
          <a:stretch>
            <a:fillRect/>
          </a:stretch>
        </p:blipFill>
        <p:spPr>
          <a:xfrm>
            <a:off x="5775240" y="1808989"/>
            <a:ext cx="1409700" cy="3876675"/>
          </a:xfrm>
          <a:prstGeom prst="rect">
            <a:avLst/>
          </a:prstGeom>
        </p:spPr>
      </p:pic>
      <p:sp>
        <p:nvSpPr>
          <p:cNvPr id="10" name="TextBox 9"/>
          <p:cNvSpPr txBox="1"/>
          <p:nvPr/>
        </p:nvSpPr>
        <p:spPr>
          <a:xfrm>
            <a:off x="5532555" y="5873950"/>
            <a:ext cx="1895071" cy="646331"/>
          </a:xfrm>
          <a:prstGeom prst="rect">
            <a:avLst/>
          </a:prstGeom>
          <a:solidFill>
            <a:schemeClr val="accent2">
              <a:lumMod val="20000"/>
              <a:lumOff val="80000"/>
            </a:schemeClr>
          </a:solidFill>
        </p:spPr>
        <p:txBody>
          <a:bodyPr wrap="none" rtlCol="0">
            <a:spAutoFit/>
          </a:bodyPr>
          <a:lstStyle/>
          <a:p>
            <a:pPr algn="ctr"/>
            <a:r>
              <a:rPr lang="en-US" b="1" smtClean="0"/>
              <a:t>revids.csv</a:t>
            </a:r>
          </a:p>
          <a:p>
            <a:pPr algn="ctr"/>
            <a:r>
              <a:rPr lang="en-US" smtClean="0"/>
              <a:t>R = 20000, C = 1</a:t>
            </a:r>
            <a:endParaRPr lang="en-GB"/>
          </a:p>
        </p:txBody>
      </p:sp>
      <p:sp>
        <p:nvSpPr>
          <p:cNvPr id="14" name="TextBox 13"/>
          <p:cNvSpPr txBox="1"/>
          <p:nvPr/>
        </p:nvSpPr>
        <p:spPr>
          <a:xfrm>
            <a:off x="2000561" y="6102486"/>
            <a:ext cx="1135247" cy="369332"/>
          </a:xfrm>
          <a:prstGeom prst="rect">
            <a:avLst/>
          </a:prstGeom>
          <a:noFill/>
        </p:spPr>
        <p:txBody>
          <a:bodyPr wrap="none" rtlCol="0">
            <a:spAutoFit/>
          </a:bodyPr>
          <a:lstStyle/>
          <a:p>
            <a:r>
              <a:rPr lang="en-US" smtClean="0"/>
              <a:t>viwiki DB</a:t>
            </a:r>
            <a:endParaRPr lang="en-GB"/>
          </a:p>
        </p:txBody>
      </p:sp>
    </p:spTree>
    <p:extLst>
      <p:ext uri="{BB962C8B-B14F-4D97-AF65-F5344CB8AC3E}">
        <p14:creationId xmlns:p14="http://schemas.microsoft.com/office/powerpoint/2010/main" val="21884533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b="1"/>
              <a:t>2.1 Thu thập dữ liệu</a:t>
            </a:r>
            <a:endParaRPr lang="en-US"/>
          </a:p>
          <a:p>
            <a:pPr marL="0" indent="0">
              <a:buNone/>
            </a:pPr>
            <a:endParaRPr lang="en-GB"/>
          </a:p>
        </p:txBody>
      </p:sp>
      <p:sp>
        <p:nvSpPr>
          <p:cNvPr id="3" name="Title 2"/>
          <p:cNvSpPr>
            <a:spLocks noGrp="1"/>
          </p:cNvSpPr>
          <p:nvPr>
            <p:ph type="title"/>
          </p:nvPr>
        </p:nvSpPr>
        <p:spPr/>
        <p:txBody>
          <a:bodyPr/>
          <a:lstStyle/>
          <a:p>
            <a:r>
              <a:rPr lang="en-US"/>
              <a:t>2. Chuẩn bị dữ liệu</a:t>
            </a:r>
            <a:endParaRPr lang="en-GB"/>
          </a:p>
        </p:txBody>
      </p:sp>
      <p:sp>
        <p:nvSpPr>
          <p:cNvPr id="4" name="Oval 3"/>
          <p:cNvSpPr/>
          <p:nvPr/>
        </p:nvSpPr>
        <p:spPr>
          <a:xfrm>
            <a:off x="219899" y="1734252"/>
            <a:ext cx="950495" cy="9504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smtClean="0"/>
              <a:t>2</a:t>
            </a:r>
            <a:endParaRPr lang="en-GB" sz="2800" b="1"/>
          </a:p>
        </p:txBody>
      </p:sp>
      <p:sp>
        <p:nvSpPr>
          <p:cNvPr id="5" name="Rounded Rectangle 4"/>
          <p:cNvSpPr/>
          <p:nvPr/>
        </p:nvSpPr>
        <p:spPr>
          <a:xfrm>
            <a:off x="1456089" y="1765101"/>
            <a:ext cx="1616295" cy="321319"/>
          </a:xfrm>
          <a:prstGeom prst="roundRect">
            <a:avLst>
              <a:gd name="adj" fmla="val 29528"/>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ounded Rectangle 6"/>
          <p:cNvSpPr/>
          <p:nvPr/>
        </p:nvSpPr>
        <p:spPr>
          <a:xfrm>
            <a:off x="1456089" y="2240091"/>
            <a:ext cx="1616295" cy="321319"/>
          </a:xfrm>
          <a:prstGeom prst="roundRect">
            <a:avLst>
              <a:gd name="adj" fmla="val 29528"/>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ounded Rectangle 7"/>
          <p:cNvSpPr/>
          <p:nvPr/>
        </p:nvSpPr>
        <p:spPr>
          <a:xfrm>
            <a:off x="1456089" y="2715081"/>
            <a:ext cx="1616295" cy="321319"/>
          </a:xfrm>
          <a:prstGeom prst="roundRect">
            <a:avLst>
              <a:gd name="adj" fmla="val 29528"/>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ounded Rectangle 8"/>
          <p:cNvSpPr/>
          <p:nvPr/>
        </p:nvSpPr>
        <p:spPr>
          <a:xfrm>
            <a:off x="1456088" y="3190071"/>
            <a:ext cx="1616295" cy="321319"/>
          </a:xfrm>
          <a:prstGeom prst="roundRect">
            <a:avLst>
              <a:gd name="adj" fmla="val 29528"/>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ounded Rectangle 9"/>
          <p:cNvSpPr/>
          <p:nvPr/>
        </p:nvSpPr>
        <p:spPr>
          <a:xfrm>
            <a:off x="1456088" y="3665061"/>
            <a:ext cx="1616295" cy="321319"/>
          </a:xfrm>
          <a:prstGeom prst="roundRect">
            <a:avLst>
              <a:gd name="adj" fmla="val 29528"/>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ounded Rectangle 10"/>
          <p:cNvSpPr/>
          <p:nvPr/>
        </p:nvSpPr>
        <p:spPr>
          <a:xfrm>
            <a:off x="1456088" y="4140051"/>
            <a:ext cx="1616295" cy="321319"/>
          </a:xfrm>
          <a:prstGeom prst="roundRect">
            <a:avLst>
              <a:gd name="adj" fmla="val 29528"/>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ounded Rectangle 11"/>
          <p:cNvSpPr/>
          <p:nvPr/>
        </p:nvSpPr>
        <p:spPr>
          <a:xfrm>
            <a:off x="1456087" y="4615041"/>
            <a:ext cx="1616295" cy="321319"/>
          </a:xfrm>
          <a:prstGeom prst="roundRect">
            <a:avLst>
              <a:gd name="adj" fmla="val 29528"/>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ounded Rectangle 12"/>
          <p:cNvSpPr/>
          <p:nvPr/>
        </p:nvSpPr>
        <p:spPr>
          <a:xfrm>
            <a:off x="1456086" y="5090033"/>
            <a:ext cx="1616295" cy="321319"/>
          </a:xfrm>
          <a:prstGeom prst="roundRect">
            <a:avLst>
              <a:gd name="adj" fmla="val 29528"/>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ounded Rectangle 13"/>
          <p:cNvSpPr/>
          <p:nvPr/>
        </p:nvSpPr>
        <p:spPr>
          <a:xfrm>
            <a:off x="3197879" y="1764842"/>
            <a:ext cx="320400" cy="321578"/>
          </a:xfrm>
          <a:prstGeom prst="round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ounded Rectangle 14"/>
          <p:cNvSpPr/>
          <p:nvPr/>
        </p:nvSpPr>
        <p:spPr>
          <a:xfrm>
            <a:off x="3197879" y="2239832"/>
            <a:ext cx="320400" cy="321578"/>
          </a:xfrm>
          <a:prstGeom prst="round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ounded Rectangle 15"/>
          <p:cNvSpPr/>
          <p:nvPr/>
        </p:nvSpPr>
        <p:spPr>
          <a:xfrm>
            <a:off x="3197879" y="2714822"/>
            <a:ext cx="320400" cy="321578"/>
          </a:xfrm>
          <a:prstGeom prst="roundRect">
            <a:avLst>
              <a:gd name="adj" fmla="val 50000"/>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ounded Rectangle 16"/>
          <p:cNvSpPr/>
          <p:nvPr/>
        </p:nvSpPr>
        <p:spPr>
          <a:xfrm>
            <a:off x="3197879" y="3189812"/>
            <a:ext cx="320400" cy="321578"/>
          </a:xfrm>
          <a:prstGeom prst="round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ounded Rectangle 17"/>
          <p:cNvSpPr/>
          <p:nvPr/>
        </p:nvSpPr>
        <p:spPr>
          <a:xfrm>
            <a:off x="3197879" y="3664802"/>
            <a:ext cx="320400" cy="321578"/>
          </a:xfrm>
          <a:prstGeom prst="round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ounded Rectangle 18"/>
          <p:cNvSpPr/>
          <p:nvPr/>
        </p:nvSpPr>
        <p:spPr>
          <a:xfrm>
            <a:off x="3197879" y="4139792"/>
            <a:ext cx="320400" cy="321578"/>
          </a:xfrm>
          <a:prstGeom prst="roundRect">
            <a:avLst>
              <a:gd name="adj" fmla="val 50000"/>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ounded Rectangle 19"/>
          <p:cNvSpPr/>
          <p:nvPr/>
        </p:nvSpPr>
        <p:spPr>
          <a:xfrm>
            <a:off x="3197879" y="4614782"/>
            <a:ext cx="320400" cy="321578"/>
          </a:xfrm>
          <a:prstGeom prst="round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ounded Rectangle 20"/>
          <p:cNvSpPr/>
          <p:nvPr/>
        </p:nvSpPr>
        <p:spPr>
          <a:xfrm>
            <a:off x="3197879" y="5089774"/>
            <a:ext cx="320400" cy="321578"/>
          </a:xfrm>
          <a:prstGeom prst="round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ight Arrow 21"/>
          <p:cNvSpPr/>
          <p:nvPr/>
        </p:nvSpPr>
        <p:spPr>
          <a:xfrm>
            <a:off x="4055098" y="3498099"/>
            <a:ext cx="910444" cy="310314"/>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5764" y="1883972"/>
            <a:ext cx="2397093" cy="3538567"/>
          </a:xfrm>
          <a:prstGeom prst="rect">
            <a:avLst/>
          </a:prstGeom>
        </p:spPr>
      </p:pic>
      <p:sp>
        <p:nvSpPr>
          <p:cNvPr id="24" name="TextBox 23"/>
          <p:cNvSpPr txBox="1"/>
          <p:nvPr/>
        </p:nvSpPr>
        <p:spPr>
          <a:xfrm>
            <a:off x="5724575" y="5716844"/>
            <a:ext cx="2039469" cy="646331"/>
          </a:xfrm>
          <a:prstGeom prst="rect">
            <a:avLst/>
          </a:prstGeom>
          <a:solidFill>
            <a:schemeClr val="accent2">
              <a:lumMod val="20000"/>
              <a:lumOff val="80000"/>
            </a:schemeClr>
          </a:solidFill>
        </p:spPr>
        <p:txBody>
          <a:bodyPr wrap="none" rtlCol="0">
            <a:spAutoFit/>
          </a:bodyPr>
          <a:lstStyle/>
          <a:p>
            <a:pPr algn="ctr"/>
            <a:r>
              <a:rPr lang="en-US" b="1" smtClean="0"/>
              <a:t>rev_reverteds.csv</a:t>
            </a:r>
          </a:p>
          <a:p>
            <a:pPr algn="ctr"/>
            <a:r>
              <a:rPr lang="en-US" smtClean="0"/>
              <a:t>R = 19995, C = 2</a:t>
            </a:r>
            <a:endParaRPr lang="en-GB"/>
          </a:p>
        </p:txBody>
      </p:sp>
      <p:sp>
        <p:nvSpPr>
          <p:cNvPr id="25" name="TextBox 24"/>
          <p:cNvSpPr txBox="1"/>
          <p:nvPr/>
        </p:nvSpPr>
        <p:spPr>
          <a:xfrm>
            <a:off x="1316697" y="5716845"/>
            <a:ext cx="1895071" cy="646331"/>
          </a:xfrm>
          <a:prstGeom prst="rect">
            <a:avLst/>
          </a:prstGeom>
          <a:solidFill>
            <a:schemeClr val="accent2">
              <a:lumMod val="20000"/>
              <a:lumOff val="80000"/>
            </a:schemeClr>
          </a:solidFill>
        </p:spPr>
        <p:txBody>
          <a:bodyPr wrap="none" rtlCol="0">
            <a:spAutoFit/>
          </a:bodyPr>
          <a:lstStyle/>
          <a:p>
            <a:pPr algn="ctr"/>
            <a:r>
              <a:rPr lang="en-US" b="1" smtClean="0"/>
              <a:t>revids.csv</a:t>
            </a:r>
          </a:p>
          <a:p>
            <a:pPr algn="ctr"/>
            <a:r>
              <a:rPr lang="en-US" smtClean="0"/>
              <a:t>R = 20000, C = 1</a:t>
            </a:r>
            <a:endParaRPr lang="en-GB"/>
          </a:p>
        </p:txBody>
      </p:sp>
    </p:spTree>
    <p:extLst>
      <p:ext uri="{BB962C8B-B14F-4D97-AF65-F5344CB8AC3E}">
        <p14:creationId xmlns:p14="http://schemas.microsoft.com/office/powerpoint/2010/main" val="22963793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b="1"/>
              <a:t>2.1 Thu thập dữ liệu</a:t>
            </a:r>
            <a:endParaRPr lang="en-US"/>
          </a:p>
          <a:p>
            <a:pPr marL="0" indent="0">
              <a:buNone/>
            </a:pPr>
            <a:endParaRPr lang="en-GB"/>
          </a:p>
          <a:p>
            <a:pPr marL="0" indent="0">
              <a:buNone/>
            </a:pPr>
            <a:endParaRPr lang="en-GB"/>
          </a:p>
        </p:txBody>
      </p:sp>
      <p:sp>
        <p:nvSpPr>
          <p:cNvPr id="3" name="Title 2"/>
          <p:cNvSpPr>
            <a:spLocks noGrp="1"/>
          </p:cNvSpPr>
          <p:nvPr>
            <p:ph type="title"/>
          </p:nvPr>
        </p:nvSpPr>
        <p:spPr/>
        <p:txBody>
          <a:bodyPr/>
          <a:lstStyle/>
          <a:p>
            <a:r>
              <a:rPr lang="en-US"/>
              <a:t>2. Chuẩn bị dữ liệu</a:t>
            </a:r>
            <a:endParaRPr lang="en-GB"/>
          </a:p>
        </p:txBody>
      </p:sp>
      <p:sp>
        <p:nvSpPr>
          <p:cNvPr id="4" name="Oval 3"/>
          <p:cNvSpPr/>
          <p:nvPr/>
        </p:nvSpPr>
        <p:spPr>
          <a:xfrm>
            <a:off x="219899" y="1734252"/>
            <a:ext cx="950495" cy="9504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smtClean="0"/>
              <a:t>3</a:t>
            </a:r>
            <a:endParaRPr lang="en-GB" sz="2800" b="1"/>
          </a:p>
        </p:txBody>
      </p:sp>
      <p:sp>
        <p:nvSpPr>
          <p:cNvPr id="5" name="TextBox 4"/>
          <p:cNvSpPr txBox="1"/>
          <p:nvPr/>
        </p:nvSpPr>
        <p:spPr>
          <a:xfrm>
            <a:off x="1513524" y="1886333"/>
            <a:ext cx="2039469" cy="646331"/>
          </a:xfrm>
          <a:prstGeom prst="rect">
            <a:avLst/>
          </a:prstGeom>
          <a:solidFill>
            <a:schemeClr val="accent2">
              <a:lumMod val="20000"/>
              <a:lumOff val="80000"/>
            </a:schemeClr>
          </a:solidFill>
        </p:spPr>
        <p:txBody>
          <a:bodyPr wrap="none" rtlCol="0">
            <a:spAutoFit/>
          </a:bodyPr>
          <a:lstStyle/>
          <a:p>
            <a:pPr algn="ctr"/>
            <a:r>
              <a:rPr lang="en-US" b="1"/>
              <a:t>rev_reverteds.csv</a:t>
            </a:r>
          </a:p>
          <a:p>
            <a:pPr algn="ctr"/>
            <a:r>
              <a:rPr lang="en-US"/>
              <a:t>R = 19995, C = 2</a:t>
            </a:r>
            <a:endParaRPr lang="en-GB"/>
          </a:p>
        </p:txBody>
      </p:sp>
      <p:sp>
        <p:nvSpPr>
          <p:cNvPr id="6" name="Cross 5"/>
          <p:cNvSpPr/>
          <p:nvPr/>
        </p:nvSpPr>
        <p:spPr>
          <a:xfrm>
            <a:off x="2362048" y="2762236"/>
            <a:ext cx="342420" cy="336880"/>
          </a:xfrm>
          <a:prstGeom prst="plus">
            <a:avLst>
              <a:gd name="adj" fmla="val 392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2417" y="3328688"/>
            <a:ext cx="1961682" cy="1924227"/>
          </a:xfrm>
          <a:prstGeom prst="rect">
            <a:avLst/>
          </a:prstGeom>
        </p:spPr>
      </p:pic>
      <p:sp>
        <p:nvSpPr>
          <p:cNvPr id="8" name="TextBox 7"/>
          <p:cNvSpPr txBox="1"/>
          <p:nvPr/>
        </p:nvSpPr>
        <p:spPr>
          <a:xfrm>
            <a:off x="2151582" y="5306352"/>
            <a:ext cx="763351" cy="369332"/>
          </a:xfrm>
          <a:prstGeom prst="rect">
            <a:avLst/>
          </a:prstGeom>
          <a:noFill/>
        </p:spPr>
        <p:txBody>
          <a:bodyPr wrap="none" rtlCol="0">
            <a:spAutoFit/>
          </a:bodyPr>
          <a:lstStyle/>
          <a:p>
            <a:pPr algn="ctr"/>
            <a:r>
              <a:rPr lang="en-US" b="1" smtClean="0"/>
              <a:t>ORES</a:t>
            </a:r>
            <a:endParaRPr lang="en-GB"/>
          </a:p>
        </p:txBody>
      </p:sp>
      <p:sp>
        <p:nvSpPr>
          <p:cNvPr id="9" name="Right Arrow 8"/>
          <p:cNvSpPr/>
          <p:nvPr/>
        </p:nvSpPr>
        <p:spPr>
          <a:xfrm>
            <a:off x="3798141" y="3342942"/>
            <a:ext cx="910444" cy="310314"/>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2627" y="3162365"/>
            <a:ext cx="3871840" cy="997386"/>
          </a:xfrm>
          <a:prstGeom prst="rect">
            <a:avLst/>
          </a:prstGeom>
        </p:spPr>
      </p:pic>
      <p:sp>
        <p:nvSpPr>
          <p:cNvPr id="11" name="TextBox 10"/>
          <p:cNvSpPr txBox="1"/>
          <p:nvPr/>
        </p:nvSpPr>
        <p:spPr>
          <a:xfrm>
            <a:off x="5918495" y="2349920"/>
            <a:ext cx="2020105" cy="646331"/>
          </a:xfrm>
          <a:prstGeom prst="rect">
            <a:avLst/>
          </a:prstGeom>
          <a:solidFill>
            <a:schemeClr val="accent2">
              <a:lumMod val="20000"/>
              <a:lumOff val="80000"/>
            </a:schemeClr>
          </a:solidFill>
        </p:spPr>
        <p:txBody>
          <a:bodyPr wrap="none" rtlCol="0">
            <a:spAutoFit/>
          </a:bodyPr>
          <a:lstStyle/>
          <a:p>
            <a:pPr algn="ctr"/>
            <a:r>
              <a:rPr lang="en-US" b="1" smtClean="0"/>
              <a:t>raw_revs.csv</a:t>
            </a:r>
          </a:p>
          <a:p>
            <a:pPr algn="ctr"/>
            <a:r>
              <a:rPr lang="en-US" smtClean="0"/>
              <a:t>R = </a:t>
            </a:r>
            <a:r>
              <a:rPr lang="en-GB" smtClean="0"/>
              <a:t>19874, C = 92</a:t>
            </a:r>
            <a:endParaRPr lang="en-GB"/>
          </a:p>
        </p:txBody>
      </p:sp>
      <p:sp>
        <p:nvSpPr>
          <p:cNvPr id="12" name="TextBox 11"/>
          <p:cNvSpPr txBox="1"/>
          <p:nvPr/>
        </p:nvSpPr>
        <p:spPr>
          <a:xfrm>
            <a:off x="5741363" y="4484600"/>
            <a:ext cx="2374368" cy="369332"/>
          </a:xfrm>
          <a:prstGeom prst="rect">
            <a:avLst/>
          </a:prstGeom>
          <a:solidFill>
            <a:schemeClr val="accent1">
              <a:lumMod val="40000"/>
              <a:lumOff val="60000"/>
            </a:schemeClr>
          </a:solidFill>
        </p:spPr>
        <p:txBody>
          <a:bodyPr wrap="none" rtlCol="0">
            <a:spAutoFit/>
          </a:bodyPr>
          <a:lstStyle/>
          <a:p>
            <a:pPr algn="ctr"/>
            <a:r>
              <a:rPr lang="en-US" smtClean="0"/>
              <a:t>90 đặc trưng từ ORES</a:t>
            </a:r>
            <a:endParaRPr lang="en-GB"/>
          </a:p>
        </p:txBody>
      </p:sp>
    </p:spTree>
    <p:extLst>
      <p:ext uri="{BB962C8B-B14F-4D97-AF65-F5344CB8AC3E}">
        <p14:creationId xmlns:p14="http://schemas.microsoft.com/office/powerpoint/2010/main" val="292297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sz="2600" b="1" smtClean="0"/>
              <a:t>2.2 Thăm dò dữ liệu</a:t>
            </a:r>
          </a:p>
          <a:p>
            <a:r>
              <a:rPr lang="vi-VN" sz="2600"/>
              <a:t>Bộ dữ liệu gồm 19874 mẫu, 90 đặc trưng và 1 biến phân lớp nhị phân (1: sửa đổi phá hoại, 0: sửa đổi không phá hoại</a:t>
            </a:r>
            <a:r>
              <a:rPr lang="vi-VN" sz="2600" smtClean="0"/>
              <a:t>).</a:t>
            </a:r>
            <a:endParaRPr lang="vi-VN" sz="2600"/>
          </a:p>
          <a:p>
            <a:r>
              <a:rPr lang="vi-VN" sz="2600"/>
              <a:t>Trong đó, có 78 đặc trưng định lượng liên tục (kiểu dữ liệu float64, int64) và 12 đặc trưng định tính nhị phân (kiểu dữ liệu bool</a:t>
            </a:r>
            <a:r>
              <a:rPr lang="vi-VN" sz="2600" smtClean="0"/>
              <a:t>).</a:t>
            </a:r>
            <a:endParaRPr lang="vi-VN" sz="2600"/>
          </a:p>
          <a:p>
            <a:r>
              <a:rPr lang="vi-VN" sz="2600"/>
              <a:t>Tất cả các đặc trưng đều không có giá trị rỗng (non-null), do đó không cần phải xử lý khoản này về sau.</a:t>
            </a:r>
            <a:endParaRPr lang="en-GB" sz="2600"/>
          </a:p>
        </p:txBody>
      </p:sp>
      <p:sp>
        <p:nvSpPr>
          <p:cNvPr id="3" name="Title 2"/>
          <p:cNvSpPr>
            <a:spLocks noGrp="1"/>
          </p:cNvSpPr>
          <p:nvPr>
            <p:ph type="title"/>
          </p:nvPr>
        </p:nvSpPr>
        <p:spPr/>
        <p:txBody>
          <a:bodyPr/>
          <a:lstStyle/>
          <a:p>
            <a:r>
              <a:rPr lang="en-US"/>
              <a:t>2. Chuẩn bị dữ liệu</a:t>
            </a:r>
            <a:endParaRPr lang="en-GB"/>
          </a:p>
        </p:txBody>
      </p:sp>
    </p:spTree>
    <p:extLst>
      <p:ext uri="{BB962C8B-B14F-4D97-AF65-F5344CB8AC3E}">
        <p14:creationId xmlns:p14="http://schemas.microsoft.com/office/powerpoint/2010/main" val="35409657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sz="2600" b="1"/>
              <a:t>2.2 Thăm dò dữ </a:t>
            </a:r>
            <a:r>
              <a:rPr lang="en-US" sz="2600" b="1" smtClean="0"/>
              <a:t>liệu</a:t>
            </a:r>
            <a:endParaRPr lang="en-US" sz="2600" smtClean="0"/>
          </a:p>
          <a:p>
            <a:r>
              <a:rPr lang="vi-VN" sz="2600" smtClean="0"/>
              <a:t>Trong </a:t>
            </a:r>
            <a:r>
              <a:rPr lang="vi-VN" sz="2600"/>
              <a:t>19874 mẫu, có 1058 sửa đổi phá hoại và 18816 sửa đổi không phá hoại, số lượng sửa đổi phá hoại chiếm tỷ lệ 5,62% tổng số lượng sửa </a:t>
            </a:r>
            <a:r>
              <a:rPr lang="vi-VN" sz="2600" smtClean="0"/>
              <a:t>đổi.</a:t>
            </a:r>
            <a:endParaRPr lang="en-US" sz="2600" smtClean="0"/>
          </a:p>
        </p:txBody>
      </p:sp>
      <p:sp>
        <p:nvSpPr>
          <p:cNvPr id="3" name="Title 2"/>
          <p:cNvSpPr>
            <a:spLocks noGrp="1"/>
          </p:cNvSpPr>
          <p:nvPr>
            <p:ph type="title"/>
          </p:nvPr>
        </p:nvSpPr>
        <p:spPr/>
        <p:txBody>
          <a:bodyPr/>
          <a:lstStyle/>
          <a:p>
            <a:r>
              <a:rPr lang="en-US"/>
              <a:t>2. Chuẩn bị dữ liệu</a:t>
            </a:r>
            <a:endParaRPr lang="en-GB"/>
          </a:p>
        </p:txBody>
      </p:sp>
      <p:pic>
        <p:nvPicPr>
          <p:cNvPr id="4" name="Picture 3"/>
          <p:cNvPicPr>
            <a:picLocks noChangeAspect="1"/>
          </p:cNvPicPr>
          <p:nvPr/>
        </p:nvPicPr>
        <p:blipFill>
          <a:blip r:embed="rId2"/>
          <a:stretch>
            <a:fillRect/>
          </a:stretch>
        </p:blipFill>
        <p:spPr>
          <a:xfrm>
            <a:off x="1988055" y="3448719"/>
            <a:ext cx="5154638" cy="2160525"/>
          </a:xfrm>
          <a:prstGeom prst="rect">
            <a:avLst/>
          </a:prstGeom>
        </p:spPr>
      </p:pic>
    </p:spTree>
    <p:extLst>
      <p:ext uri="{BB962C8B-B14F-4D97-AF65-F5344CB8AC3E}">
        <p14:creationId xmlns:p14="http://schemas.microsoft.com/office/powerpoint/2010/main" val="20544737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tabLst>
                <a:tab pos="4668838" algn="l"/>
              </a:tabLst>
            </a:pPr>
            <a:r>
              <a:rPr lang="en-GB" smtClean="0"/>
              <a:t>1. Phan </a:t>
            </a:r>
            <a:r>
              <a:rPr lang="en-GB"/>
              <a:t>Thành Đăng 	18130900</a:t>
            </a:r>
          </a:p>
          <a:p>
            <a:pPr marL="0" indent="0">
              <a:buNone/>
              <a:tabLst>
                <a:tab pos="4668838" algn="l"/>
              </a:tabLst>
            </a:pPr>
            <a:r>
              <a:rPr lang="en-GB" smtClean="0"/>
              <a:t>2. </a:t>
            </a:r>
            <a:r>
              <a:rPr lang="en-GB"/>
              <a:t>Nguyễn Phạm Quốc Huy	</a:t>
            </a:r>
            <a:r>
              <a:rPr lang="en-GB" smtClean="0"/>
              <a:t>18130097</a:t>
            </a:r>
          </a:p>
          <a:p>
            <a:pPr marL="0" indent="0">
              <a:buNone/>
              <a:tabLst>
                <a:tab pos="4668838" algn="l"/>
              </a:tabLst>
            </a:pPr>
            <a:r>
              <a:rPr lang="en-GB" smtClean="0"/>
              <a:t>3. </a:t>
            </a:r>
            <a:r>
              <a:rPr lang="en-GB"/>
              <a:t>Phùng Việt Lâm	18130122</a:t>
            </a:r>
          </a:p>
        </p:txBody>
      </p:sp>
      <p:sp>
        <p:nvSpPr>
          <p:cNvPr id="3" name="Title 2"/>
          <p:cNvSpPr>
            <a:spLocks noGrp="1"/>
          </p:cNvSpPr>
          <p:nvPr>
            <p:ph type="title"/>
          </p:nvPr>
        </p:nvSpPr>
        <p:spPr/>
        <p:txBody>
          <a:bodyPr/>
          <a:lstStyle/>
          <a:p>
            <a:r>
              <a:rPr lang="en-US" smtClean="0"/>
              <a:t>Thành viên nhóm 11</a:t>
            </a:r>
            <a:endParaRPr lang="en-GB"/>
          </a:p>
        </p:txBody>
      </p:sp>
    </p:spTree>
    <p:extLst>
      <p:ext uri="{BB962C8B-B14F-4D97-AF65-F5344CB8AC3E}">
        <p14:creationId xmlns:p14="http://schemas.microsoft.com/office/powerpoint/2010/main" val="37870695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sz="2600" b="1"/>
              <a:t>2.2 Thăm dò dữ liệu</a:t>
            </a:r>
            <a:endParaRPr lang="en-US" sz="2600"/>
          </a:p>
          <a:p>
            <a:pPr marL="0" indent="0">
              <a:buNone/>
            </a:pPr>
            <a:endParaRPr lang="en-GB" sz="2600"/>
          </a:p>
        </p:txBody>
      </p:sp>
      <p:sp>
        <p:nvSpPr>
          <p:cNvPr id="3" name="Title 2"/>
          <p:cNvSpPr>
            <a:spLocks noGrp="1"/>
          </p:cNvSpPr>
          <p:nvPr>
            <p:ph type="title"/>
          </p:nvPr>
        </p:nvSpPr>
        <p:spPr/>
        <p:txBody>
          <a:bodyPr/>
          <a:lstStyle/>
          <a:p>
            <a:r>
              <a:rPr lang="en-US"/>
              <a:t>2. Chuẩn bị dữ liệu</a:t>
            </a:r>
            <a:endParaRPr lang="en-GB"/>
          </a:p>
        </p:txBody>
      </p:sp>
      <p:pic>
        <p:nvPicPr>
          <p:cNvPr id="4" name="Picture 3"/>
          <p:cNvPicPr>
            <a:picLocks noChangeAspect="1"/>
          </p:cNvPicPr>
          <p:nvPr/>
        </p:nvPicPr>
        <p:blipFill>
          <a:blip r:embed="rId2"/>
          <a:stretch>
            <a:fillRect/>
          </a:stretch>
        </p:blipFill>
        <p:spPr>
          <a:xfrm>
            <a:off x="343706" y="1585950"/>
            <a:ext cx="4668682" cy="4995788"/>
          </a:xfrm>
          <a:prstGeom prst="rect">
            <a:avLst/>
          </a:prstGeom>
        </p:spPr>
      </p:pic>
      <p:sp>
        <p:nvSpPr>
          <p:cNvPr id="5" name="TextBox 4"/>
          <p:cNvSpPr txBox="1"/>
          <p:nvPr/>
        </p:nvSpPr>
        <p:spPr>
          <a:xfrm>
            <a:off x="5548700" y="5279206"/>
            <a:ext cx="2873458" cy="646331"/>
          </a:xfrm>
          <a:prstGeom prst="rect">
            <a:avLst/>
          </a:prstGeom>
          <a:solidFill>
            <a:schemeClr val="accent6">
              <a:lumMod val="20000"/>
              <a:lumOff val="80000"/>
            </a:schemeClr>
          </a:solidFill>
        </p:spPr>
        <p:txBody>
          <a:bodyPr wrap="square" rtlCol="0">
            <a:spAutoFit/>
          </a:bodyPr>
          <a:lstStyle/>
          <a:p>
            <a:pPr algn="ctr"/>
            <a:r>
              <a:rPr lang="vi-VN"/>
              <a:t>Biểu đồ histogram của 78 đặc trưng định </a:t>
            </a:r>
            <a:r>
              <a:rPr lang="vi-VN" smtClean="0"/>
              <a:t>lượng</a:t>
            </a:r>
            <a:endParaRPr lang="en-GB"/>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6354" y="1585950"/>
            <a:ext cx="3818149" cy="2408676"/>
          </a:xfrm>
          <a:prstGeom prst="rect">
            <a:avLst/>
          </a:prstGeom>
        </p:spPr>
      </p:pic>
    </p:spTree>
    <p:extLst>
      <p:ext uri="{BB962C8B-B14F-4D97-AF65-F5344CB8AC3E}">
        <p14:creationId xmlns:p14="http://schemas.microsoft.com/office/powerpoint/2010/main" val="16661270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sz="2600" b="1"/>
              <a:t>2.2 Thăm dò dữ liệu</a:t>
            </a:r>
            <a:endParaRPr lang="en-US" sz="2600"/>
          </a:p>
          <a:p>
            <a:pPr marL="0" indent="0">
              <a:buNone/>
            </a:pPr>
            <a:endParaRPr lang="en-GB" sz="2600"/>
          </a:p>
        </p:txBody>
      </p:sp>
      <p:sp>
        <p:nvSpPr>
          <p:cNvPr id="3" name="Title 2"/>
          <p:cNvSpPr>
            <a:spLocks noGrp="1"/>
          </p:cNvSpPr>
          <p:nvPr>
            <p:ph type="title"/>
          </p:nvPr>
        </p:nvSpPr>
        <p:spPr/>
        <p:txBody>
          <a:bodyPr/>
          <a:lstStyle/>
          <a:p>
            <a:r>
              <a:rPr lang="en-US"/>
              <a:t>2. Chuẩn bị dữ liệu</a:t>
            </a:r>
            <a:endParaRPr lang="en-GB"/>
          </a:p>
        </p:txBody>
      </p:sp>
      <p:pic>
        <p:nvPicPr>
          <p:cNvPr id="6" name="Picture 5"/>
          <p:cNvPicPr>
            <a:picLocks noChangeAspect="1"/>
          </p:cNvPicPr>
          <p:nvPr/>
        </p:nvPicPr>
        <p:blipFill>
          <a:blip r:embed="rId2"/>
          <a:stretch>
            <a:fillRect/>
          </a:stretch>
        </p:blipFill>
        <p:spPr>
          <a:xfrm>
            <a:off x="467369" y="1658457"/>
            <a:ext cx="4354285" cy="4913396"/>
          </a:xfrm>
          <a:prstGeom prst="rect">
            <a:avLst/>
          </a:prstGeom>
        </p:spPr>
      </p:pic>
      <p:sp>
        <p:nvSpPr>
          <p:cNvPr id="7" name="TextBox 6"/>
          <p:cNvSpPr txBox="1"/>
          <p:nvPr/>
        </p:nvSpPr>
        <p:spPr>
          <a:xfrm>
            <a:off x="5493635" y="5158890"/>
            <a:ext cx="2873458" cy="923330"/>
          </a:xfrm>
          <a:prstGeom prst="rect">
            <a:avLst/>
          </a:prstGeom>
          <a:solidFill>
            <a:schemeClr val="accent6">
              <a:lumMod val="20000"/>
              <a:lumOff val="80000"/>
            </a:schemeClr>
          </a:solidFill>
        </p:spPr>
        <p:txBody>
          <a:bodyPr wrap="square" rtlCol="0">
            <a:spAutoFit/>
          </a:bodyPr>
          <a:lstStyle/>
          <a:p>
            <a:pPr algn="ctr"/>
            <a:r>
              <a:rPr lang="vi-VN"/>
              <a:t>Biểu đồ hộp thể hiện quan hệ giữa đặc trưng định lượng và biến phân lớp</a:t>
            </a:r>
            <a:endParaRPr lang="en-GB"/>
          </a:p>
        </p:txBody>
      </p:sp>
      <p:pic>
        <p:nvPicPr>
          <p:cNvPr id="8" name="Picture 7"/>
          <p:cNvPicPr>
            <a:picLocks noChangeAspect="1"/>
          </p:cNvPicPr>
          <p:nvPr/>
        </p:nvPicPr>
        <p:blipFill>
          <a:blip r:embed="rId3"/>
          <a:stretch>
            <a:fillRect/>
          </a:stretch>
        </p:blipFill>
        <p:spPr>
          <a:xfrm>
            <a:off x="5092943" y="1607040"/>
            <a:ext cx="3674843" cy="2508115"/>
          </a:xfrm>
          <a:prstGeom prst="rect">
            <a:avLst/>
          </a:prstGeom>
        </p:spPr>
      </p:pic>
    </p:spTree>
    <p:extLst>
      <p:ext uri="{BB962C8B-B14F-4D97-AF65-F5344CB8AC3E}">
        <p14:creationId xmlns:p14="http://schemas.microsoft.com/office/powerpoint/2010/main" val="2223474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sz="2600" b="1"/>
              <a:t>2.2 Thăm dò dữ liệu</a:t>
            </a:r>
            <a:endParaRPr lang="en-US" sz="2600"/>
          </a:p>
          <a:p>
            <a:pPr marL="0" indent="0">
              <a:buNone/>
            </a:pPr>
            <a:endParaRPr lang="en-GB" sz="2600"/>
          </a:p>
        </p:txBody>
      </p:sp>
      <p:sp>
        <p:nvSpPr>
          <p:cNvPr id="3" name="Title 2"/>
          <p:cNvSpPr>
            <a:spLocks noGrp="1"/>
          </p:cNvSpPr>
          <p:nvPr>
            <p:ph type="title"/>
          </p:nvPr>
        </p:nvSpPr>
        <p:spPr/>
        <p:txBody>
          <a:bodyPr/>
          <a:lstStyle/>
          <a:p>
            <a:r>
              <a:rPr lang="en-US"/>
              <a:t>2. Chuẩn bị dữ liệu</a:t>
            </a:r>
            <a:endParaRPr lang="en-GB"/>
          </a:p>
        </p:txBody>
      </p:sp>
      <p:pic>
        <p:nvPicPr>
          <p:cNvPr id="6" name="Picture 5"/>
          <p:cNvPicPr>
            <a:picLocks noChangeAspect="1"/>
          </p:cNvPicPr>
          <p:nvPr/>
        </p:nvPicPr>
        <p:blipFill>
          <a:blip r:embed="rId2"/>
          <a:stretch>
            <a:fillRect/>
          </a:stretch>
        </p:blipFill>
        <p:spPr>
          <a:xfrm>
            <a:off x="488784" y="1895965"/>
            <a:ext cx="3951146" cy="4446316"/>
          </a:xfrm>
          <a:prstGeom prst="rect">
            <a:avLst/>
          </a:prstGeom>
        </p:spPr>
      </p:pic>
      <p:pic>
        <p:nvPicPr>
          <p:cNvPr id="7" name="Picture 6"/>
          <p:cNvPicPr>
            <a:picLocks noChangeAspect="1"/>
          </p:cNvPicPr>
          <p:nvPr/>
        </p:nvPicPr>
        <p:blipFill>
          <a:blip r:embed="rId3"/>
          <a:stretch>
            <a:fillRect/>
          </a:stretch>
        </p:blipFill>
        <p:spPr>
          <a:xfrm>
            <a:off x="5563853" y="1793632"/>
            <a:ext cx="2513347" cy="2843382"/>
          </a:xfrm>
          <a:prstGeom prst="rect">
            <a:avLst/>
          </a:prstGeom>
        </p:spPr>
      </p:pic>
      <p:sp>
        <p:nvSpPr>
          <p:cNvPr id="8" name="TextBox 7"/>
          <p:cNvSpPr txBox="1"/>
          <p:nvPr/>
        </p:nvSpPr>
        <p:spPr>
          <a:xfrm>
            <a:off x="5389186" y="5158890"/>
            <a:ext cx="2873458" cy="923330"/>
          </a:xfrm>
          <a:prstGeom prst="rect">
            <a:avLst/>
          </a:prstGeom>
          <a:solidFill>
            <a:schemeClr val="accent6">
              <a:lumMod val="20000"/>
              <a:lumOff val="80000"/>
            </a:schemeClr>
          </a:solidFill>
        </p:spPr>
        <p:txBody>
          <a:bodyPr wrap="square" rtlCol="0">
            <a:spAutoFit/>
          </a:bodyPr>
          <a:lstStyle/>
          <a:p>
            <a:pPr algn="ctr"/>
            <a:r>
              <a:rPr lang="vi-VN"/>
              <a:t>Biểu đồ thanh của 12 đặc trưng định tính, có dữ liệu phân lớp</a:t>
            </a:r>
            <a:endParaRPr lang="en-GB"/>
          </a:p>
        </p:txBody>
      </p:sp>
    </p:spTree>
    <p:extLst>
      <p:ext uri="{BB962C8B-B14F-4D97-AF65-F5344CB8AC3E}">
        <p14:creationId xmlns:p14="http://schemas.microsoft.com/office/powerpoint/2010/main" val="917215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marL="0" indent="0">
              <a:buNone/>
            </a:pPr>
            <a:r>
              <a:rPr lang="en-US" sz="2600" b="1"/>
              <a:t>2.2 Thăm dò dữ liệu</a:t>
            </a:r>
            <a:endParaRPr lang="en-US" sz="2600"/>
          </a:p>
          <a:p>
            <a:r>
              <a:rPr lang="vi-VN" sz="2600"/>
              <a:t>Nhóm biểu đồ histogram cho thấy tất cả đặc trưng định lượng đều có phân bố bất thường, không đồng dạng và không cân </a:t>
            </a:r>
            <a:r>
              <a:rPr lang="vi-VN" sz="2600" smtClean="0"/>
              <a:t>đối.</a:t>
            </a:r>
            <a:endParaRPr lang="en-US" sz="2600" smtClean="0"/>
          </a:p>
          <a:p>
            <a:r>
              <a:rPr lang="vi-VN" sz="2600" smtClean="0"/>
              <a:t>Nhóm </a:t>
            </a:r>
            <a:r>
              <a:rPr lang="vi-VN" sz="2600"/>
              <a:t>biểu đồ hộp cho thấy hình dạng các hộp kỳ dị so với bình thường, chứng tỏ có rất nhiều điểm ngoại lai (outlier) làm ảnh hưởng đến hình dạng cân đối của </a:t>
            </a:r>
            <a:r>
              <a:rPr lang="vi-VN" sz="2600" smtClean="0"/>
              <a:t>hộp</a:t>
            </a:r>
            <a:r>
              <a:rPr lang="en-US" sz="2600" smtClean="0"/>
              <a:t>.</a:t>
            </a:r>
          </a:p>
          <a:p>
            <a:r>
              <a:rPr lang="vi-VN" sz="2600" smtClean="0"/>
              <a:t>Nhóm </a:t>
            </a:r>
            <a:r>
              <a:rPr lang="vi-VN" sz="2600"/>
              <a:t>biểu đồ thanh cho thấy độ tương phản của các đặc trưng định tính trong dữ liệu là rất yếu. Cần thiết phải loại bỏ các biến định tính không cho thấy sự tương phản rõ. Một số biến chỉ có 1 giá trị trong toàn bộ mẫu (False) cũng cần phải loại bỏ.</a:t>
            </a:r>
            <a:endParaRPr lang="en-GB" sz="2600"/>
          </a:p>
        </p:txBody>
      </p:sp>
      <p:sp>
        <p:nvSpPr>
          <p:cNvPr id="3" name="Title 2"/>
          <p:cNvSpPr>
            <a:spLocks noGrp="1"/>
          </p:cNvSpPr>
          <p:nvPr>
            <p:ph type="title"/>
          </p:nvPr>
        </p:nvSpPr>
        <p:spPr/>
        <p:txBody>
          <a:bodyPr/>
          <a:lstStyle/>
          <a:p>
            <a:r>
              <a:rPr lang="en-US"/>
              <a:t>2. Chuẩn bị dữ liệu</a:t>
            </a:r>
            <a:endParaRPr lang="en-GB"/>
          </a:p>
        </p:txBody>
      </p:sp>
    </p:spTree>
    <p:extLst>
      <p:ext uri="{BB962C8B-B14F-4D97-AF65-F5344CB8AC3E}">
        <p14:creationId xmlns:p14="http://schemas.microsoft.com/office/powerpoint/2010/main" val="8817562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sz="2600" b="1" smtClean="0"/>
              <a:t>2.3 Sơ chế dữ liệu</a:t>
            </a:r>
          </a:p>
          <a:p>
            <a:pPr marL="0" indent="0">
              <a:buNone/>
            </a:pPr>
            <a:r>
              <a:rPr lang="vi-VN" sz="2600"/>
              <a:t>Một số công việc trong giai đoạn Sơ chế dữ liệu:</a:t>
            </a:r>
          </a:p>
          <a:p>
            <a:r>
              <a:rPr lang="vi-VN" sz="2600"/>
              <a:t>Xóa các cột chỉ chứa 1 giá trị</a:t>
            </a:r>
          </a:p>
          <a:p>
            <a:r>
              <a:rPr lang="vi-VN" sz="2600"/>
              <a:t>Xóa các hàng trùng lặp</a:t>
            </a:r>
          </a:p>
          <a:p>
            <a:r>
              <a:rPr lang="vi-VN" sz="2600"/>
              <a:t>Xóa các điểm ngoại lai (outlier)</a:t>
            </a:r>
          </a:p>
          <a:p>
            <a:r>
              <a:rPr lang="vi-VN" sz="2600"/>
              <a:t>Chuyển đổi quy mô dữ liệu (Scaling Transformation)</a:t>
            </a:r>
          </a:p>
          <a:p>
            <a:r>
              <a:rPr lang="vi-VN" sz="2600"/>
              <a:t>Chuyển đổi phân phối dữ liệu (Distribution Transformation)</a:t>
            </a:r>
          </a:p>
          <a:p>
            <a:r>
              <a:rPr lang="vi-VN" sz="2600"/>
              <a:t>Mã hóa nhãn biến định tính (Label Encoding)</a:t>
            </a:r>
          </a:p>
          <a:p>
            <a:pPr marL="0" indent="0">
              <a:buNone/>
            </a:pPr>
            <a:endParaRPr lang="en-GB" sz="2600"/>
          </a:p>
        </p:txBody>
      </p:sp>
      <p:sp>
        <p:nvSpPr>
          <p:cNvPr id="3" name="Title 2"/>
          <p:cNvSpPr>
            <a:spLocks noGrp="1"/>
          </p:cNvSpPr>
          <p:nvPr>
            <p:ph type="title"/>
          </p:nvPr>
        </p:nvSpPr>
        <p:spPr/>
        <p:txBody>
          <a:bodyPr/>
          <a:lstStyle/>
          <a:p>
            <a:r>
              <a:rPr lang="en-US"/>
              <a:t>2. Chuẩn bị dữ liệu</a:t>
            </a:r>
            <a:endParaRPr lang="en-GB"/>
          </a:p>
        </p:txBody>
      </p:sp>
    </p:spTree>
    <p:extLst>
      <p:ext uri="{BB962C8B-B14F-4D97-AF65-F5344CB8AC3E}">
        <p14:creationId xmlns:p14="http://schemas.microsoft.com/office/powerpoint/2010/main" val="6660468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2278" y="964231"/>
            <a:ext cx="6661659" cy="2007569"/>
          </a:xfrm>
        </p:spPr>
        <p:txBody>
          <a:bodyPr>
            <a:normAutofit/>
          </a:bodyPr>
          <a:lstStyle/>
          <a:p>
            <a:pPr marL="0" indent="0">
              <a:buNone/>
            </a:pPr>
            <a:r>
              <a:rPr lang="en-US" sz="2400" b="1"/>
              <a:t>2.3 Sơ chế dữ </a:t>
            </a:r>
            <a:r>
              <a:rPr lang="en-US" sz="2400" b="1" smtClean="0"/>
              <a:t>liệu</a:t>
            </a:r>
            <a:endParaRPr lang="en-US" sz="2400" smtClean="0"/>
          </a:p>
          <a:p>
            <a:r>
              <a:rPr lang="vi-VN" sz="2400" smtClean="0"/>
              <a:t>Phương </a:t>
            </a:r>
            <a:r>
              <a:rPr lang="vi-VN" sz="2400"/>
              <a:t>pháp chuyển đổi quy mô dữ liệu là </a:t>
            </a:r>
            <a:r>
              <a:rPr lang="vi-VN" sz="2400" b="1"/>
              <a:t>Chuẩn hóa mạnh</a:t>
            </a:r>
            <a:r>
              <a:rPr lang="vi-VN" sz="2400"/>
              <a:t> (Robust Standardization), triển khai </a:t>
            </a:r>
            <a:r>
              <a:rPr lang="en-US" sz="2400" smtClean="0"/>
              <a:t>bằng </a:t>
            </a:r>
            <a:r>
              <a:rPr lang="vi-VN" sz="2400" smtClean="0"/>
              <a:t>lớp</a:t>
            </a:r>
            <a:r>
              <a:rPr lang="vi-VN" sz="2400"/>
              <a:t> </a:t>
            </a:r>
            <a:r>
              <a:rPr lang="vi-VN" sz="2400">
                <a:hlinkClick r:id="rId3"/>
              </a:rPr>
              <a:t>RobustScaler</a:t>
            </a:r>
            <a:r>
              <a:rPr lang="vi-VN" sz="2400"/>
              <a:t> của sklearn</a:t>
            </a:r>
            <a:r>
              <a:rPr lang="vi-VN" sz="2400" smtClean="0"/>
              <a:t>.</a:t>
            </a:r>
            <a:endParaRPr lang="vi-VN" sz="2400"/>
          </a:p>
        </p:txBody>
      </p:sp>
      <p:sp>
        <p:nvSpPr>
          <p:cNvPr id="3" name="Title 2"/>
          <p:cNvSpPr>
            <a:spLocks noGrp="1"/>
          </p:cNvSpPr>
          <p:nvPr>
            <p:ph type="title"/>
          </p:nvPr>
        </p:nvSpPr>
        <p:spPr/>
        <p:txBody>
          <a:bodyPr/>
          <a:lstStyle/>
          <a:p>
            <a:r>
              <a:rPr lang="en-US"/>
              <a:t>2. Chuẩn bị dữ liệu</a:t>
            </a:r>
            <a:endParaRPr lang="en-GB"/>
          </a:p>
        </p:txBody>
      </p:sp>
      <p:pic>
        <p:nvPicPr>
          <p:cNvPr id="10242" name="Picture 2" descr="https://miro.medium.com/max/384/1*A4_pF0lZRuyOb7rC2xc4Tw.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1384" y="1781234"/>
            <a:ext cx="1828800" cy="781051"/>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1"/>
          <p:cNvSpPr txBox="1">
            <a:spLocks/>
          </p:cNvSpPr>
          <p:nvPr/>
        </p:nvSpPr>
        <p:spPr>
          <a:xfrm>
            <a:off x="172278" y="2971800"/>
            <a:ext cx="8786192" cy="3478713"/>
          </a:xfrm>
          <a:prstGeom prst="rect">
            <a:avLst/>
          </a:prstGeom>
        </p:spPr>
        <p:txBody>
          <a:bodyPr vert="horz" lIns="91440" tIns="45720" rIns="91440" bIns="45720" rtlCol="0">
            <a:normAutofit/>
          </a:bodyPr>
          <a:lstStyle>
            <a:lvl1pPr marL="273050" indent="-273050" algn="l" defTabSz="914400" rtl="0" eaLnBrk="1" latinLnBrk="0" hangingPunct="1">
              <a:lnSpc>
                <a:spcPct val="120000"/>
              </a:lnSpc>
              <a:spcBef>
                <a:spcPts val="1000"/>
              </a:spcBef>
              <a:buFont typeface="Segoe UI" panose="020B0502040204020203" pitchFamily="34" charset="0"/>
              <a:buChar char="‒"/>
              <a:defRPr sz="2800" kern="1200">
                <a:solidFill>
                  <a:schemeClr val="tx1"/>
                </a:solidFill>
                <a:latin typeface="+mn-lt"/>
                <a:ea typeface="+mn-ea"/>
                <a:cs typeface="+mn-cs"/>
              </a:defRPr>
            </a:lvl1pPr>
            <a:lvl2pPr marL="715963" indent="-258763" algn="l" defTabSz="914400" rtl="0" eaLnBrk="1" latinLnBrk="0" hangingPunct="1">
              <a:lnSpc>
                <a:spcPct val="120000"/>
              </a:lnSpc>
              <a:spcBef>
                <a:spcPts val="500"/>
              </a:spcBef>
              <a:buFont typeface="Segoe UI" panose="020B0502040204020203" pitchFamily="34" charset="0"/>
              <a:buChar char="+"/>
              <a:defRPr sz="2400" kern="1200">
                <a:solidFill>
                  <a:schemeClr val="tx1"/>
                </a:solidFill>
                <a:latin typeface="+mn-lt"/>
                <a:ea typeface="+mn-ea"/>
                <a:cs typeface="+mn-cs"/>
              </a:defRPr>
            </a:lvl2pPr>
            <a:lvl3pPr marL="1166813" indent="-252413" algn="l" defTabSz="914400" rtl="0" eaLnBrk="1" latinLnBrk="0" hangingPunct="1">
              <a:lnSpc>
                <a:spcPct val="120000"/>
              </a:lnSpc>
              <a:spcBef>
                <a:spcPts val="500"/>
              </a:spcBef>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Segoe UI" panose="020B0502040204020203"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Segoe UI" panose="020B0502040204020203"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2400" smtClean="0"/>
              <a:t>Phương pháp chuyển đổi phân phối dữ liệu là </a:t>
            </a:r>
            <a:r>
              <a:rPr lang="vi-VN" sz="2400" b="1" smtClean="0"/>
              <a:t>Chuyển đổi phân vị chuẩn</a:t>
            </a:r>
            <a:r>
              <a:rPr lang="vi-VN" sz="2400" smtClean="0"/>
              <a:t> (Normal Quantile Transform), triển khai</a:t>
            </a:r>
            <a:r>
              <a:rPr lang="en-US" sz="2400"/>
              <a:t> </a:t>
            </a:r>
            <a:r>
              <a:rPr lang="en-US" sz="2400" smtClean="0"/>
              <a:t>bằng</a:t>
            </a:r>
            <a:r>
              <a:rPr lang="vi-VN" sz="2400" smtClean="0"/>
              <a:t> lớp </a:t>
            </a:r>
            <a:r>
              <a:rPr lang="vi-VN" sz="2400" smtClean="0">
                <a:hlinkClick r:id="rId5"/>
              </a:rPr>
              <a:t>QuantileTransformer</a:t>
            </a:r>
            <a:r>
              <a:rPr lang="vi-VN" sz="2400" smtClean="0"/>
              <a:t> của sklearn.</a:t>
            </a:r>
            <a:endParaRPr lang="en-US" sz="2400" smtClean="0"/>
          </a:p>
          <a:p>
            <a:r>
              <a:rPr lang="vi-VN" sz="2400" smtClean="0"/>
              <a:t>Mã hóa nhãn biến định tính là việc chuyển đổi giá trị True, False hiện tại của các biến định tính thành dạng số tương ứng là 1, 0; thông qua lớp </a:t>
            </a:r>
            <a:r>
              <a:rPr lang="vi-VN" sz="2400" smtClean="0">
                <a:hlinkClick r:id="rId6"/>
              </a:rPr>
              <a:t>OrdinalEncoder</a:t>
            </a:r>
            <a:r>
              <a:rPr lang="vi-VN" sz="2400" smtClean="0"/>
              <a:t> của sklearn</a:t>
            </a:r>
            <a:r>
              <a:rPr lang="en-US" sz="2400" smtClean="0"/>
              <a:t>.</a:t>
            </a:r>
            <a:endParaRPr lang="vi-VN" sz="2400" smtClean="0"/>
          </a:p>
          <a:p>
            <a:r>
              <a:rPr lang="vi-VN" sz="2400" smtClean="0"/>
              <a:t>Không tiến hành xóa các điểm ngoại lai (outlier)</a:t>
            </a:r>
            <a:r>
              <a:rPr lang="en-GB" sz="2400" smtClean="0"/>
              <a:t>.</a:t>
            </a:r>
            <a:endParaRPr lang="vi-VN" sz="2400"/>
          </a:p>
        </p:txBody>
      </p:sp>
    </p:spTree>
    <p:extLst>
      <p:ext uri="{BB962C8B-B14F-4D97-AF65-F5344CB8AC3E}">
        <p14:creationId xmlns:p14="http://schemas.microsoft.com/office/powerpoint/2010/main" val="3740279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vi-VN" sz="2600" b="1"/>
              <a:t>2.4 Trích chọn đặc trưng</a:t>
            </a:r>
          </a:p>
          <a:p>
            <a:r>
              <a:rPr lang="vi-VN" sz="2600"/>
              <a:t>Phương pháp trích chọn đặc trưng </a:t>
            </a:r>
            <a:r>
              <a:rPr lang="vi-VN" sz="2600" smtClean="0"/>
              <a:t>là</a:t>
            </a:r>
            <a:r>
              <a:rPr lang="vi-VN" sz="2600"/>
              <a:t> </a:t>
            </a:r>
            <a:r>
              <a:rPr lang="vi-VN" sz="2600" b="1"/>
              <a:t>Thông tin tương hỗ (Mutual Information)</a:t>
            </a:r>
            <a:r>
              <a:rPr lang="vi-VN" sz="2600"/>
              <a:t>, triển khai thông qua hàm </a:t>
            </a:r>
            <a:r>
              <a:rPr lang="vi-VN" sz="2600">
                <a:hlinkClick r:id="rId2"/>
              </a:rPr>
              <a:t>mutual_info_classif</a:t>
            </a:r>
            <a:r>
              <a:rPr lang="vi-VN" sz="2600"/>
              <a:t> của sklearn</a:t>
            </a:r>
            <a:r>
              <a:rPr lang="vi-VN" sz="2600" smtClean="0"/>
              <a:t>.</a:t>
            </a:r>
            <a:endParaRPr lang="en-US" sz="2600" smtClean="0"/>
          </a:p>
          <a:p>
            <a:r>
              <a:rPr lang="vi-VN" sz="2600"/>
              <a:t>Số đặc trưng được trích trên tổng số đặc trưng của bộ dữ liệu là </a:t>
            </a:r>
            <a:r>
              <a:rPr lang="vi-VN" sz="2600" smtClean="0"/>
              <a:t>70</a:t>
            </a:r>
            <a:r>
              <a:rPr lang="en-US" sz="2600" smtClean="0"/>
              <a:t>.</a:t>
            </a:r>
            <a:endParaRPr lang="en-GB" sz="2600"/>
          </a:p>
        </p:txBody>
      </p:sp>
      <p:sp>
        <p:nvSpPr>
          <p:cNvPr id="3" name="Title 2"/>
          <p:cNvSpPr>
            <a:spLocks noGrp="1"/>
          </p:cNvSpPr>
          <p:nvPr>
            <p:ph type="title"/>
          </p:nvPr>
        </p:nvSpPr>
        <p:spPr/>
        <p:txBody>
          <a:bodyPr/>
          <a:lstStyle/>
          <a:p>
            <a:r>
              <a:rPr lang="en-US"/>
              <a:t>2. Chuẩn bị dữ liệu</a:t>
            </a:r>
            <a:endParaRPr lang="en-GB"/>
          </a:p>
        </p:txBody>
      </p:sp>
    </p:spTree>
    <p:extLst>
      <p:ext uri="{BB962C8B-B14F-4D97-AF65-F5344CB8AC3E}">
        <p14:creationId xmlns:p14="http://schemas.microsoft.com/office/powerpoint/2010/main" val="11015427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2. Chuẩn bị dữ liệu</a:t>
            </a:r>
            <a:endParaRPr lang="en-GB"/>
          </a:p>
        </p:txBody>
      </p:sp>
      <p:sp>
        <p:nvSpPr>
          <p:cNvPr id="4" name="TextBox 3"/>
          <p:cNvSpPr txBox="1"/>
          <p:nvPr/>
        </p:nvSpPr>
        <p:spPr>
          <a:xfrm>
            <a:off x="304625" y="3198744"/>
            <a:ext cx="2020105" cy="646331"/>
          </a:xfrm>
          <a:prstGeom prst="rect">
            <a:avLst/>
          </a:prstGeom>
          <a:solidFill>
            <a:schemeClr val="accent2">
              <a:lumMod val="20000"/>
              <a:lumOff val="80000"/>
            </a:schemeClr>
          </a:solidFill>
        </p:spPr>
        <p:txBody>
          <a:bodyPr wrap="none" rtlCol="0">
            <a:spAutoFit/>
          </a:bodyPr>
          <a:lstStyle/>
          <a:p>
            <a:pPr algn="ctr"/>
            <a:r>
              <a:rPr lang="en-US" b="1" smtClean="0"/>
              <a:t>raw_revs.csv</a:t>
            </a:r>
          </a:p>
          <a:p>
            <a:pPr algn="ctr"/>
            <a:r>
              <a:rPr lang="en-US" smtClean="0"/>
              <a:t>R = </a:t>
            </a:r>
            <a:r>
              <a:rPr lang="en-GB" smtClean="0"/>
              <a:t>19874, C = 92</a:t>
            </a:r>
            <a:endParaRPr lang="en-GB"/>
          </a:p>
        </p:txBody>
      </p:sp>
      <p:sp>
        <p:nvSpPr>
          <p:cNvPr id="6" name="Rounded Rectangle 5"/>
          <p:cNvSpPr/>
          <p:nvPr/>
        </p:nvSpPr>
        <p:spPr>
          <a:xfrm>
            <a:off x="3088647" y="2333531"/>
            <a:ext cx="2969165" cy="430370"/>
          </a:xfrm>
          <a:prstGeom prst="roundRect">
            <a:avLst>
              <a:gd name="adj" fmla="val 29528"/>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Xóa cột chỉ chứa 1 giá trị</a:t>
            </a:r>
            <a:endParaRPr lang="en-GB"/>
          </a:p>
        </p:txBody>
      </p:sp>
      <p:sp>
        <p:nvSpPr>
          <p:cNvPr id="7" name="Rounded Rectangle 6"/>
          <p:cNvSpPr/>
          <p:nvPr/>
        </p:nvSpPr>
        <p:spPr>
          <a:xfrm>
            <a:off x="3088647" y="1779184"/>
            <a:ext cx="2969165" cy="430370"/>
          </a:xfrm>
          <a:prstGeom prst="roundRect">
            <a:avLst>
              <a:gd name="adj" fmla="val 29528"/>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Xóa cột đầu tiên rev_id</a:t>
            </a:r>
            <a:endParaRPr lang="en-GB"/>
          </a:p>
        </p:txBody>
      </p:sp>
      <p:sp>
        <p:nvSpPr>
          <p:cNvPr id="8" name="Rounded Rectangle 7"/>
          <p:cNvSpPr/>
          <p:nvPr/>
        </p:nvSpPr>
        <p:spPr>
          <a:xfrm>
            <a:off x="3088647" y="2887878"/>
            <a:ext cx="2969165" cy="430370"/>
          </a:xfrm>
          <a:prstGeom prst="roundRect">
            <a:avLst>
              <a:gd name="adj" fmla="val 29528"/>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Xóa hàng trùng lặp</a:t>
            </a:r>
            <a:endParaRPr lang="en-GB"/>
          </a:p>
        </p:txBody>
      </p:sp>
      <p:sp>
        <p:nvSpPr>
          <p:cNvPr id="9" name="Rounded Rectangle 8"/>
          <p:cNvSpPr/>
          <p:nvPr/>
        </p:nvSpPr>
        <p:spPr>
          <a:xfrm>
            <a:off x="3088647" y="3442225"/>
            <a:ext cx="2969165" cy="430370"/>
          </a:xfrm>
          <a:prstGeom prst="roundRect">
            <a:avLst>
              <a:gd name="adj" fmla="val 29528"/>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RobustScaler</a:t>
            </a:r>
            <a:endParaRPr lang="en-GB"/>
          </a:p>
        </p:txBody>
      </p:sp>
      <p:sp>
        <p:nvSpPr>
          <p:cNvPr id="10" name="Rounded Rectangle 9"/>
          <p:cNvSpPr/>
          <p:nvPr/>
        </p:nvSpPr>
        <p:spPr>
          <a:xfrm>
            <a:off x="3088647" y="3996572"/>
            <a:ext cx="2969165" cy="430370"/>
          </a:xfrm>
          <a:prstGeom prst="roundRect">
            <a:avLst>
              <a:gd name="adj" fmla="val 29528"/>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QuantileTransformer</a:t>
            </a:r>
            <a:endParaRPr lang="en-GB"/>
          </a:p>
        </p:txBody>
      </p:sp>
      <p:sp>
        <p:nvSpPr>
          <p:cNvPr id="11" name="Rounded Rectangle 10"/>
          <p:cNvSpPr/>
          <p:nvPr/>
        </p:nvSpPr>
        <p:spPr>
          <a:xfrm>
            <a:off x="3088647" y="4550919"/>
            <a:ext cx="2969165" cy="430370"/>
          </a:xfrm>
          <a:prstGeom prst="roundRect">
            <a:avLst>
              <a:gd name="adj" fmla="val 29528"/>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OrdinalEncoder</a:t>
            </a:r>
            <a:endParaRPr lang="en-GB"/>
          </a:p>
        </p:txBody>
      </p:sp>
      <p:sp>
        <p:nvSpPr>
          <p:cNvPr id="12" name="Rounded Rectangle 11"/>
          <p:cNvSpPr/>
          <p:nvPr/>
        </p:nvSpPr>
        <p:spPr>
          <a:xfrm>
            <a:off x="3088647" y="5105266"/>
            <a:ext cx="2969165" cy="430370"/>
          </a:xfrm>
          <a:prstGeom prst="roundRect">
            <a:avLst>
              <a:gd name="adj" fmla="val 29528"/>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mutual_info_classif </a:t>
            </a:r>
            <a:endParaRPr lang="en-GB"/>
          </a:p>
        </p:txBody>
      </p:sp>
      <p:sp>
        <p:nvSpPr>
          <p:cNvPr id="13" name="TextBox 12"/>
          <p:cNvSpPr txBox="1"/>
          <p:nvPr/>
        </p:nvSpPr>
        <p:spPr>
          <a:xfrm>
            <a:off x="6821731" y="3198744"/>
            <a:ext cx="2020105" cy="646331"/>
          </a:xfrm>
          <a:prstGeom prst="rect">
            <a:avLst/>
          </a:prstGeom>
          <a:solidFill>
            <a:schemeClr val="accent2">
              <a:lumMod val="20000"/>
              <a:lumOff val="80000"/>
            </a:schemeClr>
          </a:solidFill>
        </p:spPr>
        <p:txBody>
          <a:bodyPr wrap="none" rtlCol="0">
            <a:spAutoFit/>
          </a:bodyPr>
          <a:lstStyle/>
          <a:p>
            <a:pPr algn="ctr"/>
            <a:r>
              <a:rPr lang="en-US" b="1" smtClean="0"/>
              <a:t>revs.csv</a:t>
            </a:r>
          </a:p>
          <a:p>
            <a:pPr algn="ctr"/>
            <a:r>
              <a:rPr lang="en-US" smtClean="0"/>
              <a:t>R = </a:t>
            </a:r>
            <a:r>
              <a:rPr lang="en-GB" smtClean="0"/>
              <a:t>19864, C = 71</a:t>
            </a:r>
            <a:endParaRPr lang="en-GB"/>
          </a:p>
        </p:txBody>
      </p:sp>
      <p:sp>
        <p:nvSpPr>
          <p:cNvPr id="14" name="Right Arrow 13"/>
          <p:cNvSpPr/>
          <p:nvPr/>
        </p:nvSpPr>
        <p:spPr>
          <a:xfrm>
            <a:off x="2512799" y="3366752"/>
            <a:ext cx="387779" cy="310314"/>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ight Arrow 14"/>
          <p:cNvSpPr/>
          <p:nvPr/>
        </p:nvSpPr>
        <p:spPr>
          <a:xfrm>
            <a:off x="6245882" y="3366752"/>
            <a:ext cx="387779" cy="310314"/>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p:cNvSpPr txBox="1"/>
          <p:nvPr/>
        </p:nvSpPr>
        <p:spPr>
          <a:xfrm>
            <a:off x="3760346" y="1327258"/>
            <a:ext cx="1625766" cy="369332"/>
          </a:xfrm>
          <a:prstGeom prst="rect">
            <a:avLst/>
          </a:prstGeom>
          <a:noFill/>
        </p:spPr>
        <p:txBody>
          <a:bodyPr wrap="none" rtlCol="0">
            <a:spAutoFit/>
          </a:bodyPr>
          <a:lstStyle/>
          <a:p>
            <a:pPr algn="ctr"/>
            <a:r>
              <a:rPr lang="en-US" smtClean="0"/>
              <a:t>Sơ chế dữ liệu</a:t>
            </a:r>
            <a:endParaRPr lang="en-GB"/>
          </a:p>
        </p:txBody>
      </p:sp>
      <p:sp>
        <p:nvSpPr>
          <p:cNvPr id="17" name="TextBox 16"/>
          <p:cNvSpPr txBox="1"/>
          <p:nvPr/>
        </p:nvSpPr>
        <p:spPr>
          <a:xfrm>
            <a:off x="3438565" y="5659613"/>
            <a:ext cx="2269339" cy="369332"/>
          </a:xfrm>
          <a:prstGeom prst="rect">
            <a:avLst/>
          </a:prstGeom>
          <a:noFill/>
        </p:spPr>
        <p:txBody>
          <a:bodyPr wrap="none" rtlCol="0">
            <a:spAutoFit/>
          </a:bodyPr>
          <a:lstStyle/>
          <a:p>
            <a:pPr algn="ctr"/>
            <a:r>
              <a:rPr lang="en-US" smtClean="0"/>
              <a:t>Trích chọn đặc trưng</a:t>
            </a:r>
            <a:endParaRPr lang="en-GB"/>
          </a:p>
        </p:txBody>
      </p:sp>
    </p:spTree>
    <p:extLst>
      <p:ext uri="{BB962C8B-B14F-4D97-AF65-F5344CB8AC3E}">
        <p14:creationId xmlns:p14="http://schemas.microsoft.com/office/powerpoint/2010/main" val="12441468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1221" y="2619729"/>
            <a:ext cx="7886700" cy="1922463"/>
          </a:xfrm>
        </p:spPr>
        <p:txBody>
          <a:bodyPr/>
          <a:lstStyle/>
          <a:p>
            <a:pPr>
              <a:lnSpc>
                <a:spcPct val="120000"/>
              </a:lnSpc>
            </a:pPr>
            <a:r>
              <a:rPr lang="en-US" b="1" smtClean="0">
                <a:solidFill>
                  <a:srgbClr val="00B0F0"/>
                </a:solidFill>
              </a:rPr>
              <a:t>3. XÂY DỰNG VÀ ĐÁNH GIÁ MÔ HÌNH</a:t>
            </a:r>
            <a:endParaRPr lang="en-GB" b="1">
              <a:solidFill>
                <a:srgbClr val="00B0F0"/>
              </a:solidFill>
            </a:endParaRPr>
          </a:p>
        </p:txBody>
      </p:sp>
      <p:sp>
        <p:nvSpPr>
          <p:cNvPr id="3" name="Rectangle 2"/>
          <p:cNvSpPr/>
          <p:nvPr/>
        </p:nvSpPr>
        <p:spPr>
          <a:xfrm>
            <a:off x="3429000" y="596900"/>
            <a:ext cx="2133600" cy="17018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p:cNvSpPr/>
          <p:nvPr/>
        </p:nvSpPr>
        <p:spPr>
          <a:xfrm>
            <a:off x="4927600" y="1701800"/>
            <a:ext cx="3352800" cy="917929"/>
          </a:xfrm>
          <a:prstGeom prst="rect">
            <a:avLst/>
          </a:prstGeom>
          <a:solidFill>
            <a:srgbClr val="FF6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p:cNvSpPr/>
          <p:nvPr/>
        </p:nvSpPr>
        <p:spPr>
          <a:xfrm>
            <a:off x="2298700" y="4863221"/>
            <a:ext cx="3352800" cy="9179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299174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smtClean="0"/>
              <a:t>Thuật toán đề nghị: </a:t>
            </a:r>
            <a:r>
              <a:rPr lang="en-GB"/>
              <a:t>SVM, Hồi quy logistic và </a:t>
            </a:r>
            <a:r>
              <a:rPr lang="en-GB" smtClean="0"/>
              <a:t>k-Means.</a:t>
            </a:r>
          </a:p>
          <a:p>
            <a:r>
              <a:rPr lang="en-US" b="1" smtClean="0"/>
              <a:t>Thuật toán đối chứng: </a:t>
            </a:r>
            <a:r>
              <a:rPr lang="en-GB"/>
              <a:t>Gradient Boosting, Random Forest và k-NN (k láng giềng gần nhất</a:t>
            </a:r>
            <a:r>
              <a:rPr lang="en-GB" smtClean="0"/>
              <a:t>).</a:t>
            </a:r>
          </a:p>
          <a:p>
            <a:r>
              <a:rPr lang="en-US"/>
              <a:t>Thiết lập hàm tổng quát </a:t>
            </a:r>
            <a:r>
              <a:rPr lang="en-US" sz="2400" smtClean="0">
                <a:solidFill>
                  <a:srgbClr val="00B0F0"/>
                </a:solidFill>
                <a:latin typeface="Consolas" panose="020B0609020204030204" pitchFamily="49" charset="0"/>
              </a:rPr>
              <a:t>build_and_eval_model(clf)</a:t>
            </a:r>
            <a:r>
              <a:rPr lang="en-US" smtClean="0"/>
              <a:t> để triển khai cho nhiều thuật toán đã đề cập.</a:t>
            </a:r>
            <a:endParaRPr lang="en-GB"/>
          </a:p>
        </p:txBody>
      </p:sp>
      <p:sp>
        <p:nvSpPr>
          <p:cNvPr id="3" name="Title 2"/>
          <p:cNvSpPr>
            <a:spLocks noGrp="1"/>
          </p:cNvSpPr>
          <p:nvPr>
            <p:ph type="title"/>
          </p:nvPr>
        </p:nvSpPr>
        <p:spPr/>
        <p:txBody>
          <a:bodyPr/>
          <a:lstStyle/>
          <a:p>
            <a:r>
              <a:rPr lang="en-US" smtClean="0"/>
              <a:t>3. Xây dựng và đánh giá mô hình</a:t>
            </a:r>
            <a:endParaRPr lang="en-GB"/>
          </a:p>
        </p:txBody>
      </p:sp>
    </p:spTree>
    <p:extLst>
      <p:ext uri="{BB962C8B-B14F-4D97-AF65-F5344CB8AC3E}">
        <p14:creationId xmlns:p14="http://schemas.microsoft.com/office/powerpoint/2010/main" val="17064878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514350" indent="-514350">
              <a:buAutoNum type="arabicPeriod"/>
            </a:pPr>
            <a:r>
              <a:rPr lang="en-US" b="1" smtClean="0"/>
              <a:t>Giới thiệu</a:t>
            </a:r>
          </a:p>
          <a:p>
            <a:pPr marL="514350" indent="-514350">
              <a:buAutoNum type="arabicPeriod"/>
            </a:pPr>
            <a:r>
              <a:rPr lang="en-US" b="1" smtClean="0"/>
              <a:t>Chuẩn bị dữ liệu</a:t>
            </a:r>
          </a:p>
          <a:p>
            <a:pPr marL="514350" indent="-514350">
              <a:buAutoNum type="arabicPeriod"/>
            </a:pPr>
            <a:r>
              <a:rPr lang="en-US" b="1" smtClean="0"/>
              <a:t>Xây dựng và đánh giá mô hình</a:t>
            </a:r>
          </a:p>
          <a:p>
            <a:pPr marL="514350" indent="-514350">
              <a:buAutoNum type="arabicPeriod"/>
            </a:pPr>
            <a:r>
              <a:rPr lang="en-US" b="1" smtClean="0"/>
              <a:t>Kết luận</a:t>
            </a:r>
          </a:p>
          <a:p>
            <a:pPr marL="514350" indent="-514350">
              <a:buAutoNum type="arabicPeriod"/>
            </a:pPr>
            <a:r>
              <a:rPr lang="en-US" b="1" smtClean="0"/>
              <a:t>Tài liệu tham khảo</a:t>
            </a:r>
          </a:p>
          <a:p>
            <a:pPr marL="514350" indent="-514350">
              <a:buAutoNum type="arabicPeriod"/>
            </a:pPr>
            <a:r>
              <a:rPr lang="en-US" b="1" smtClean="0"/>
              <a:t>Phụ lục</a:t>
            </a:r>
            <a:endParaRPr lang="en-GB" b="1"/>
          </a:p>
        </p:txBody>
      </p:sp>
      <p:sp>
        <p:nvSpPr>
          <p:cNvPr id="3" name="Title 2"/>
          <p:cNvSpPr>
            <a:spLocks noGrp="1"/>
          </p:cNvSpPr>
          <p:nvPr>
            <p:ph type="title"/>
          </p:nvPr>
        </p:nvSpPr>
        <p:spPr/>
        <p:txBody>
          <a:bodyPr/>
          <a:lstStyle/>
          <a:p>
            <a:r>
              <a:rPr lang="en-US" smtClean="0"/>
              <a:t>Nội dung</a:t>
            </a:r>
            <a:endParaRPr lang="en-GB"/>
          </a:p>
        </p:txBody>
      </p:sp>
    </p:spTree>
    <p:extLst>
      <p:ext uri="{BB962C8B-B14F-4D97-AF65-F5344CB8AC3E}">
        <p14:creationId xmlns:p14="http://schemas.microsoft.com/office/powerpoint/2010/main" val="16385500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3. Xây dựng và đánh giá mô hình</a:t>
            </a:r>
            <a:endParaRPr lang="en-GB"/>
          </a:p>
        </p:txBody>
      </p:sp>
      <p:sp>
        <p:nvSpPr>
          <p:cNvPr id="4" name="Rounded Rectangle 3"/>
          <p:cNvSpPr/>
          <p:nvPr/>
        </p:nvSpPr>
        <p:spPr>
          <a:xfrm>
            <a:off x="429669" y="3040498"/>
            <a:ext cx="1266784" cy="1225516"/>
          </a:xfrm>
          <a:prstGeom prst="roundRect">
            <a:avLst>
              <a:gd name="adj" fmla="val 19710"/>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revs.csv</a:t>
            </a:r>
            <a:endParaRPr lang="en-GB"/>
          </a:p>
        </p:txBody>
      </p:sp>
      <p:sp>
        <p:nvSpPr>
          <p:cNvPr id="5" name="Rounded Rectangle 4"/>
          <p:cNvSpPr/>
          <p:nvPr/>
        </p:nvSpPr>
        <p:spPr>
          <a:xfrm>
            <a:off x="2242426" y="1814982"/>
            <a:ext cx="1266784" cy="1225516"/>
          </a:xfrm>
          <a:prstGeom prst="roundRect">
            <a:avLst>
              <a:gd name="adj" fmla="val 1971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X</a:t>
            </a:r>
            <a:endParaRPr lang="en-GB"/>
          </a:p>
        </p:txBody>
      </p:sp>
      <p:sp>
        <p:nvSpPr>
          <p:cNvPr id="6" name="Rounded Rectangle 5"/>
          <p:cNvSpPr/>
          <p:nvPr/>
        </p:nvSpPr>
        <p:spPr>
          <a:xfrm>
            <a:off x="2242426" y="4078631"/>
            <a:ext cx="1266784" cy="1225516"/>
          </a:xfrm>
          <a:prstGeom prst="roundRect">
            <a:avLst>
              <a:gd name="adj" fmla="val 1971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y</a:t>
            </a:r>
            <a:endParaRPr lang="en-GB"/>
          </a:p>
        </p:txBody>
      </p:sp>
      <p:sp>
        <p:nvSpPr>
          <p:cNvPr id="7" name="Right Arrow 6"/>
          <p:cNvSpPr/>
          <p:nvPr/>
        </p:nvSpPr>
        <p:spPr>
          <a:xfrm rot="19532382">
            <a:off x="1634495" y="2510221"/>
            <a:ext cx="387779" cy="310314"/>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ight Arrow 7"/>
          <p:cNvSpPr/>
          <p:nvPr/>
        </p:nvSpPr>
        <p:spPr>
          <a:xfrm rot="1441946">
            <a:off x="1634495" y="4401651"/>
            <a:ext cx="387779" cy="310314"/>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ounded Rectangle 8"/>
          <p:cNvSpPr/>
          <p:nvPr/>
        </p:nvSpPr>
        <p:spPr>
          <a:xfrm>
            <a:off x="5219719" y="2123180"/>
            <a:ext cx="1266784" cy="1225516"/>
          </a:xfrm>
          <a:prstGeom prst="roundRect">
            <a:avLst>
              <a:gd name="adj" fmla="val 1971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X_train</a:t>
            </a:r>
            <a:endParaRPr lang="en-GB"/>
          </a:p>
        </p:txBody>
      </p:sp>
      <p:sp>
        <p:nvSpPr>
          <p:cNvPr id="10" name="Rounded Rectangle 9"/>
          <p:cNvSpPr/>
          <p:nvPr/>
        </p:nvSpPr>
        <p:spPr>
          <a:xfrm>
            <a:off x="6904140" y="2123180"/>
            <a:ext cx="1266784" cy="1225516"/>
          </a:xfrm>
          <a:prstGeom prst="roundRect">
            <a:avLst>
              <a:gd name="adj" fmla="val 1971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y_train</a:t>
            </a:r>
            <a:endParaRPr lang="en-GB"/>
          </a:p>
        </p:txBody>
      </p:sp>
      <p:sp>
        <p:nvSpPr>
          <p:cNvPr id="11" name="Rounded Rectangle 10"/>
          <p:cNvSpPr/>
          <p:nvPr/>
        </p:nvSpPr>
        <p:spPr>
          <a:xfrm>
            <a:off x="5229946" y="3723380"/>
            <a:ext cx="1266784" cy="1225516"/>
          </a:xfrm>
          <a:prstGeom prst="roundRect">
            <a:avLst>
              <a:gd name="adj" fmla="val 1971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X_test</a:t>
            </a:r>
            <a:endParaRPr lang="en-GB"/>
          </a:p>
        </p:txBody>
      </p:sp>
      <p:sp>
        <p:nvSpPr>
          <p:cNvPr id="12" name="Rounded Rectangle 11"/>
          <p:cNvSpPr/>
          <p:nvPr/>
        </p:nvSpPr>
        <p:spPr>
          <a:xfrm>
            <a:off x="6914367" y="3723380"/>
            <a:ext cx="1266784" cy="1225516"/>
          </a:xfrm>
          <a:prstGeom prst="roundRect">
            <a:avLst>
              <a:gd name="adj" fmla="val 1971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y_test</a:t>
            </a:r>
            <a:endParaRPr lang="en-GB"/>
          </a:p>
        </p:txBody>
      </p:sp>
      <p:sp>
        <p:nvSpPr>
          <p:cNvPr id="13" name="Right Arrow 12"/>
          <p:cNvSpPr/>
          <p:nvPr/>
        </p:nvSpPr>
        <p:spPr>
          <a:xfrm>
            <a:off x="3742077" y="3413066"/>
            <a:ext cx="1116439" cy="310314"/>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p:cNvSpPr txBox="1"/>
          <p:nvPr/>
        </p:nvSpPr>
        <p:spPr>
          <a:xfrm>
            <a:off x="5297126" y="1433397"/>
            <a:ext cx="2831096" cy="492443"/>
          </a:xfrm>
          <a:prstGeom prst="rect">
            <a:avLst/>
          </a:prstGeom>
          <a:noFill/>
        </p:spPr>
        <p:txBody>
          <a:bodyPr wrap="none" rtlCol="0">
            <a:spAutoFit/>
          </a:bodyPr>
          <a:lstStyle/>
          <a:p>
            <a:pPr algn="ctr"/>
            <a:r>
              <a:rPr lang="en-US" sz="2600" smtClean="0"/>
              <a:t>Training Set (70%)</a:t>
            </a:r>
            <a:endParaRPr lang="en-GB" sz="2600"/>
          </a:p>
        </p:txBody>
      </p:sp>
      <p:sp>
        <p:nvSpPr>
          <p:cNvPr id="15" name="TextBox 14"/>
          <p:cNvSpPr txBox="1"/>
          <p:nvPr/>
        </p:nvSpPr>
        <p:spPr>
          <a:xfrm>
            <a:off x="5595574" y="5140614"/>
            <a:ext cx="2234201" cy="492443"/>
          </a:xfrm>
          <a:prstGeom prst="rect">
            <a:avLst/>
          </a:prstGeom>
          <a:noFill/>
        </p:spPr>
        <p:txBody>
          <a:bodyPr wrap="none" rtlCol="0">
            <a:spAutoFit/>
          </a:bodyPr>
          <a:lstStyle/>
          <a:p>
            <a:pPr algn="ctr"/>
            <a:r>
              <a:rPr lang="en-US" sz="2600" smtClean="0"/>
              <a:t>Test Set (30%)</a:t>
            </a:r>
            <a:endParaRPr lang="en-GB" sz="2600"/>
          </a:p>
        </p:txBody>
      </p:sp>
      <p:cxnSp>
        <p:nvCxnSpPr>
          <p:cNvPr id="17" name="Straight Connector 16"/>
          <p:cNvCxnSpPr/>
          <p:nvPr/>
        </p:nvCxnSpPr>
        <p:spPr>
          <a:xfrm>
            <a:off x="5294427" y="3523073"/>
            <a:ext cx="2888529" cy="0"/>
          </a:xfrm>
          <a:prstGeom prst="line">
            <a:avLst/>
          </a:prstGeom>
          <a:ln w="63500">
            <a:solidFill>
              <a:srgbClr val="FF5050"/>
            </a:solidFill>
            <a:prstDash val="dash"/>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518188" y="1344577"/>
            <a:ext cx="715260" cy="369332"/>
          </a:xfrm>
          <a:prstGeom prst="rect">
            <a:avLst/>
          </a:prstGeom>
          <a:noFill/>
        </p:spPr>
        <p:txBody>
          <a:bodyPr wrap="none" rtlCol="0">
            <a:spAutoFit/>
          </a:bodyPr>
          <a:lstStyle/>
          <a:p>
            <a:pPr algn="ctr"/>
            <a:r>
              <a:rPr lang="en-US" smtClean="0"/>
              <a:t>input</a:t>
            </a:r>
            <a:endParaRPr lang="en-GB"/>
          </a:p>
        </p:txBody>
      </p:sp>
      <p:sp>
        <p:nvSpPr>
          <p:cNvPr id="20" name="TextBox 19"/>
          <p:cNvSpPr txBox="1"/>
          <p:nvPr/>
        </p:nvSpPr>
        <p:spPr>
          <a:xfrm>
            <a:off x="2439641" y="5372707"/>
            <a:ext cx="872355" cy="369332"/>
          </a:xfrm>
          <a:prstGeom prst="rect">
            <a:avLst/>
          </a:prstGeom>
          <a:noFill/>
        </p:spPr>
        <p:txBody>
          <a:bodyPr wrap="none" rtlCol="0">
            <a:spAutoFit/>
          </a:bodyPr>
          <a:lstStyle/>
          <a:p>
            <a:pPr algn="ctr"/>
            <a:r>
              <a:rPr lang="en-US" smtClean="0"/>
              <a:t>output</a:t>
            </a:r>
            <a:endParaRPr lang="en-GB"/>
          </a:p>
        </p:txBody>
      </p:sp>
    </p:spTree>
    <p:extLst>
      <p:ext uri="{BB962C8B-B14F-4D97-AF65-F5344CB8AC3E}">
        <p14:creationId xmlns:p14="http://schemas.microsoft.com/office/powerpoint/2010/main" val="4633666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3. Xây dựng và đánh giá mô hình</a:t>
            </a:r>
            <a:endParaRPr lang="en-GB"/>
          </a:p>
        </p:txBody>
      </p:sp>
      <p:pic>
        <p:nvPicPr>
          <p:cNvPr id="11266" name="Picture 2" descr="Cross Valid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3270" y="1271086"/>
            <a:ext cx="6624207" cy="45882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263672" y="6112042"/>
            <a:ext cx="6603411" cy="369332"/>
          </a:xfrm>
          <a:prstGeom prst="rect">
            <a:avLst/>
          </a:prstGeom>
          <a:noFill/>
        </p:spPr>
        <p:txBody>
          <a:bodyPr wrap="none" rtlCol="0">
            <a:spAutoFit/>
          </a:bodyPr>
          <a:lstStyle/>
          <a:p>
            <a:pPr algn="ctr"/>
            <a:r>
              <a:rPr lang="en-GB" b="1" smtClean="0"/>
              <a:t>Hình 2. Kiểm </a:t>
            </a:r>
            <a:r>
              <a:rPr lang="en-GB" b="1"/>
              <a:t>chứng chéo (Cross Validation</a:t>
            </a:r>
            <a:r>
              <a:rPr lang="en-GB" b="1" smtClean="0"/>
              <a:t>) </a:t>
            </a:r>
            <a:r>
              <a:rPr lang="en-GB" smtClean="0"/>
              <a:t>trên Training Set</a:t>
            </a:r>
            <a:endParaRPr lang="en-GB"/>
          </a:p>
        </p:txBody>
      </p:sp>
    </p:spTree>
    <p:extLst>
      <p:ext uri="{BB962C8B-B14F-4D97-AF65-F5344CB8AC3E}">
        <p14:creationId xmlns:p14="http://schemas.microsoft.com/office/powerpoint/2010/main" val="38241127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600" b="1" smtClean="0"/>
              <a:t>Training Set: </a:t>
            </a:r>
            <a:r>
              <a:rPr lang="en-US" sz="2600" smtClean="0"/>
              <a:t>Đánh giá 4 hệ số: Accuracy, Precision, Recall và F1 trong quá trình Cross Validation (5 fold, 3 lần lặp lại, </a:t>
            </a:r>
            <a:r>
              <a:rPr lang="en-GB" sz="2600" smtClean="0"/>
              <a:t>lớp</a:t>
            </a:r>
            <a:r>
              <a:rPr lang="en-GB" sz="2600"/>
              <a:t> </a:t>
            </a:r>
            <a:r>
              <a:rPr lang="en-GB" sz="2600">
                <a:hlinkClick r:id="rId2"/>
              </a:rPr>
              <a:t>RepeatedStratifiedKFold</a:t>
            </a:r>
            <a:r>
              <a:rPr lang="en-GB" sz="2600"/>
              <a:t> của sklearn</a:t>
            </a:r>
            <a:r>
              <a:rPr lang="en-US" sz="2600" smtClean="0"/>
              <a:t>).</a:t>
            </a:r>
          </a:p>
          <a:p>
            <a:r>
              <a:rPr lang="en-US" sz="2600" b="1" smtClean="0"/>
              <a:t>Test Set: </a:t>
            </a:r>
            <a:r>
              <a:rPr lang="en-US" sz="2600" smtClean="0"/>
              <a:t>Huấn luyện mô hình và dùng mô hình dự đoán trên Test Set. Đánh giá kết quả dự đoán của mô hình trên Test Set bằng 4 hệ số.</a:t>
            </a:r>
          </a:p>
          <a:p>
            <a:r>
              <a:rPr lang="en-US" sz="2600" b="1" smtClean="0"/>
              <a:t>Trực quan hóa kết quả đánh giá: </a:t>
            </a:r>
            <a:r>
              <a:rPr lang="en-US" sz="2600" smtClean="0"/>
              <a:t>Biểu đồ hộp 4 hệ số từ Cross Validation trên Training Set và Confusion Matrix của kết quả dự đoán của mô hình trên Test Set.</a:t>
            </a:r>
          </a:p>
          <a:p>
            <a:endParaRPr lang="en-GB" sz="2600"/>
          </a:p>
        </p:txBody>
      </p:sp>
      <p:sp>
        <p:nvSpPr>
          <p:cNvPr id="3" name="Title 2"/>
          <p:cNvSpPr>
            <a:spLocks noGrp="1"/>
          </p:cNvSpPr>
          <p:nvPr>
            <p:ph type="title"/>
          </p:nvPr>
        </p:nvSpPr>
        <p:spPr/>
        <p:txBody>
          <a:bodyPr/>
          <a:lstStyle/>
          <a:p>
            <a:r>
              <a:rPr lang="en-US"/>
              <a:t>3. Xây dựng và đánh giá mô hình</a:t>
            </a:r>
            <a:endParaRPr lang="en-GB"/>
          </a:p>
        </p:txBody>
      </p:sp>
    </p:spTree>
    <p:extLst>
      <p:ext uri="{BB962C8B-B14F-4D97-AF65-F5344CB8AC3E}">
        <p14:creationId xmlns:p14="http://schemas.microsoft.com/office/powerpoint/2010/main" val="1746006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sz="2600" b="1"/>
              <a:t>3.1 SVM: </a:t>
            </a:r>
            <a:r>
              <a:rPr lang="en-US" sz="2600" b="1">
                <a:latin typeface="Consolas" panose="020B0609020204030204" pitchFamily="49" charset="0"/>
              </a:rPr>
              <a:t>clf = SVC(C=80)</a:t>
            </a:r>
          </a:p>
          <a:p>
            <a:pPr marL="0" indent="0">
              <a:buNone/>
            </a:pPr>
            <a:endParaRPr lang="en-GB"/>
          </a:p>
        </p:txBody>
      </p:sp>
      <p:sp>
        <p:nvSpPr>
          <p:cNvPr id="3" name="Title 2"/>
          <p:cNvSpPr>
            <a:spLocks noGrp="1"/>
          </p:cNvSpPr>
          <p:nvPr>
            <p:ph type="title"/>
          </p:nvPr>
        </p:nvSpPr>
        <p:spPr/>
        <p:txBody>
          <a:bodyPr/>
          <a:lstStyle/>
          <a:p>
            <a:r>
              <a:rPr lang="en-US"/>
              <a:t>3. Xây dựng và đánh giá mô hình</a:t>
            </a:r>
            <a:endParaRPr lang="en-GB"/>
          </a:p>
        </p:txBody>
      </p:sp>
      <p:pic>
        <p:nvPicPr>
          <p:cNvPr id="4" name="Picture 3"/>
          <p:cNvPicPr>
            <a:picLocks noChangeAspect="1"/>
          </p:cNvPicPr>
          <p:nvPr/>
        </p:nvPicPr>
        <p:blipFill>
          <a:blip r:embed="rId2"/>
          <a:stretch>
            <a:fillRect/>
          </a:stretch>
        </p:blipFill>
        <p:spPr>
          <a:xfrm>
            <a:off x="549584" y="1632456"/>
            <a:ext cx="8031580" cy="5093197"/>
          </a:xfrm>
          <a:prstGeom prst="rect">
            <a:avLst/>
          </a:prstGeom>
        </p:spPr>
      </p:pic>
    </p:spTree>
    <p:extLst>
      <p:ext uri="{BB962C8B-B14F-4D97-AF65-F5344CB8AC3E}">
        <p14:creationId xmlns:p14="http://schemas.microsoft.com/office/powerpoint/2010/main" val="34771891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sz="2600" b="1"/>
              <a:t>3.2 Hồi quy logistic: </a:t>
            </a:r>
            <a:r>
              <a:rPr lang="en-US" sz="1900" b="1">
                <a:latin typeface="Consolas" panose="020B0609020204030204" pitchFamily="49" charset="0"/>
              </a:rPr>
              <a:t>clf = LogisticRegression(max_iter=1000)</a:t>
            </a:r>
            <a:endParaRPr lang="en-GB" sz="1900" b="1">
              <a:latin typeface="Consolas" panose="020B0609020204030204" pitchFamily="49" charset="0"/>
            </a:endParaRPr>
          </a:p>
        </p:txBody>
      </p:sp>
      <p:sp>
        <p:nvSpPr>
          <p:cNvPr id="3" name="Title 2"/>
          <p:cNvSpPr>
            <a:spLocks noGrp="1"/>
          </p:cNvSpPr>
          <p:nvPr>
            <p:ph type="title"/>
          </p:nvPr>
        </p:nvSpPr>
        <p:spPr/>
        <p:txBody>
          <a:bodyPr/>
          <a:lstStyle/>
          <a:p>
            <a:r>
              <a:rPr lang="en-US"/>
              <a:t>3. Xây dựng và đánh giá mô hình</a:t>
            </a:r>
            <a:endParaRPr lang="en-GB"/>
          </a:p>
        </p:txBody>
      </p:sp>
      <p:pic>
        <p:nvPicPr>
          <p:cNvPr id="4" name="Picture 3"/>
          <p:cNvPicPr>
            <a:picLocks noChangeAspect="1"/>
          </p:cNvPicPr>
          <p:nvPr/>
        </p:nvPicPr>
        <p:blipFill>
          <a:blip r:embed="rId2"/>
          <a:stretch>
            <a:fillRect/>
          </a:stretch>
        </p:blipFill>
        <p:spPr>
          <a:xfrm>
            <a:off x="392965" y="1547131"/>
            <a:ext cx="8344817" cy="5256439"/>
          </a:xfrm>
          <a:prstGeom prst="rect">
            <a:avLst/>
          </a:prstGeom>
        </p:spPr>
      </p:pic>
    </p:spTree>
    <p:extLst>
      <p:ext uri="{BB962C8B-B14F-4D97-AF65-F5344CB8AC3E}">
        <p14:creationId xmlns:p14="http://schemas.microsoft.com/office/powerpoint/2010/main" val="42690641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sz="2600" b="1"/>
              <a:t>3.3 k-Means: </a:t>
            </a:r>
            <a:r>
              <a:rPr lang="en-US" sz="2100" b="1">
                <a:latin typeface="Consolas" panose="020B0609020204030204" pitchFamily="49" charset="0"/>
              </a:rPr>
              <a:t>clf = KMeans(n_clusters=2, random_state=0)</a:t>
            </a:r>
            <a:endParaRPr lang="en-GB" sz="2100" b="1">
              <a:latin typeface="Consolas" panose="020B0609020204030204" pitchFamily="49" charset="0"/>
            </a:endParaRPr>
          </a:p>
        </p:txBody>
      </p:sp>
      <p:sp>
        <p:nvSpPr>
          <p:cNvPr id="3" name="Title 2"/>
          <p:cNvSpPr>
            <a:spLocks noGrp="1"/>
          </p:cNvSpPr>
          <p:nvPr>
            <p:ph type="title"/>
          </p:nvPr>
        </p:nvSpPr>
        <p:spPr/>
        <p:txBody>
          <a:bodyPr/>
          <a:lstStyle/>
          <a:p>
            <a:r>
              <a:rPr lang="en-US"/>
              <a:t>3. Xây dựng và đánh giá mô hình</a:t>
            </a:r>
            <a:endParaRPr lang="en-GB"/>
          </a:p>
        </p:txBody>
      </p:sp>
      <p:pic>
        <p:nvPicPr>
          <p:cNvPr id="5" name="Picture 4"/>
          <p:cNvPicPr>
            <a:picLocks noChangeAspect="1"/>
          </p:cNvPicPr>
          <p:nvPr/>
        </p:nvPicPr>
        <p:blipFill>
          <a:blip r:embed="rId2"/>
          <a:stretch>
            <a:fillRect/>
          </a:stretch>
        </p:blipFill>
        <p:spPr>
          <a:xfrm>
            <a:off x="640053" y="1560256"/>
            <a:ext cx="7850642" cy="5201813"/>
          </a:xfrm>
          <a:prstGeom prst="rect">
            <a:avLst/>
          </a:prstGeom>
        </p:spPr>
      </p:pic>
    </p:spTree>
    <p:extLst>
      <p:ext uri="{BB962C8B-B14F-4D97-AF65-F5344CB8AC3E}">
        <p14:creationId xmlns:p14="http://schemas.microsoft.com/office/powerpoint/2010/main" val="21494843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sz="2600" b="1"/>
              <a:t>3.4 Gradient Boosting: </a:t>
            </a:r>
            <a:r>
              <a:rPr lang="en-US" sz="1500" b="1">
                <a:latin typeface="Consolas" panose="020B0609020204030204" pitchFamily="49" charset="0"/>
              </a:rPr>
              <a:t>clf = GradientBoostingClassifier(random_state=0)</a:t>
            </a:r>
            <a:endParaRPr lang="en-GB" sz="1500" b="1">
              <a:latin typeface="Consolas" panose="020B0609020204030204" pitchFamily="49" charset="0"/>
            </a:endParaRPr>
          </a:p>
        </p:txBody>
      </p:sp>
      <p:sp>
        <p:nvSpPr>
          <p:cNvPr id="3" name="Title 2"/>
          <p:cNvSpPr>
            <a:spLocks noGrp="1"/>
          </p:cNvSpPr>
          <p:nvPr>
            <p:ph type="title"/>
          </p:nvPr>
        </p:nvSpPr>
        <p:spPr/>
        <p:txBody>
          <a:bodyPr/>
          <a:lstStyle/>
          <a:p>
            <a:r>
              <a:rPr lang="en-US"/>
              <a:t>3. Xây dựng và đánh giá mô hình</a:t>
            </a:r>
            <a:endParaRPr lang="en-GB"/>
          </a:p>
        </p:txBody>
      </p:sp>
      <p:pic>
        <p:nvPicPr>
          <p:cNvPr id="5" name="Picture 4"/>
          <p:cNvPicPr>
            <a:picLocks noChangeAspect="1"/>
          </p:cNvPicPr>
          <p:nvPr/>
        </p:nvPicPr>
        <p:blipFill>
          <a:blip r:embed="rId2"/>
          <a:stretch>
            <a:fillRect/>
          </a:stretch>
        </p:blipFill>
        <p:spPr>
          <a:xfrm>
            <a:off x="450415" y="1537670"/>
            <a:ext cx="8229918" cy="5177589"/>
          </a:xfrm>
          <a:prstGeom prst="rect">
            <a:avLst/>
          </a:prstGeom>
        </p:spPr>
      </p:pic>
    </p:spTree>
    <p:extLst>
      <p:ext uri="{BB962C8B-B14F-4D97-AF65-F5344CB8AC3E}">
        <p14:creationId xmlns:p14="http://schemas.microsoft.com/office/powerpoint/2010/main" val="8212115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sz="2600" b="1"/>
              <a:t>3.5 Random Forest: </a:t>
            </a:r>
            <a:r>
              <a:rPr lang="en-US" sz="1700" b="1">
                <a:latin typeface="Consolas" panose="020B0609020204030204" pitchFamily="49" charset="0"/>
              </a:rPr>
              <a:t>clf = RandomForestClassifier(random_state=0)</a:t>
            </a:r>
            <a:endParaRPr lang="en-GB" sz="1700" b="1">
              <a:latin typeface="Consolas" panose="020B0609020204030204" pitchFamily="49" charset="0"/>
            </a:endParaRPr>
          </a:p>
        </p:txBody>
      </p:sp>
      <p:sp>
        <p:nvSpPr>
          <p:cNvPr id="3" name="Title 2"/>
          <p:cNvSpPr>
            <a:spLocks noGrp="1"/>
          </p:cNvSpPr>
          <p:nvPr>
            <p:ph type="title"/>
          </p:nvPr>
        </p:nvSpPr>
        <p:spPr/>
        <p:txBody>
          <a:bodyPr/>
          <a:lstStyle/>
          <a:p>
            <a:r>
              <a:rPr lang="en-US"/>
              <a:t>3. Xây dựng và đánh giá mô hình</a:t>
            </a:r>
            <a:endParaRPr lang="en-GB"/>
          </a:p>
        </p:txBody>
      </p:sp>
      <p:pic>
        <p:nvPicPr>
          <p:cNvPr id="4" name="Picture 3"/>
          <p:cNvPicPr>
            <a:picLocks noChangeAspect="1"/>
          </p:cNvPicPr>
          <p:nvPr/>
        </p:nvPicPr>
        <p:blipFill>
          <a:blip r:embed="rId2"/>
          <a:stretch>
            <a:fillRect/>
          </a:stretch>
        </p:blipFill>
        <p:spPr>
          <a:xfrm>
            <a:off x="465332" y="1572230"/>
            <a:ext cx="8200083" cy="5141391"/>
          </a:xfrm>
          <a:prstGeom prst="rect">
            <a:avLst/>
          </a:prstGeom>
        </p:spPr>
      </p:pic>
    </p:spTree>
    <p:extLst>
      <p:ext uri="{BB962C8B-B14F-4D97-AF65-F5344CB8AC3E}">
        <p14:creationId xmlns:p14="http://schemas.microsoft.com/office/powerpoint/2010/main" val="39539783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sz="2600" b="1"/>
              <a:t>3.6 k-NN: </a:t>
            </a:r>
            <a:r>
              <a:rPr lang="en-US" sz="2600" b="1">
                <a:latin typeface="Consolas" panose="020B0609020204030204" pitchFamily="49" charset="0"/>
              </a:rPr>
              <a:t>clf = KNeighborsClassifier()</a:t>
            </a:r>
            <a:endParaRPr lang="en-GB" sz="2600" b="1">
              <a:latin typeface="Consolas" panose="020B0609020204030204" pitchFamily="49" charset="0"/>
            </a:endParaRPr>
          </a:p>
        </p:txBody>
      </p:sp>
      <p:sp>
        <p:nvSpPr>
          <p:cNvPr id="3" name="Title 2"/>
          <p:cNvSpPr>
            <a:spLocks noGrp="1"/>
          </p:cNvSpPr>
          <p:nvPr>
            <p:ph type="title"/>
          </p:nvPr>
        </p:nvSpPr>
        <p:spPr/>
        <p:txBody>
          <a:bodyPr/>
          <a:lstStyle/>
          <a:p>
            <a:r>
              <a:rPr lang="en-US"/>
              <a:t>3. Xây dựng và đánh giá mô hình</a:t>
            </a:r>
            <a:endParaRPr lang="en-GB"/>
          </a:p>
        </p:txBody>
      </p:sp>
      <p:pic>
        <p:nvPicPr>
          <p:cNvPr id="4" name="Picture 3"/>
          <p:cNvPicPr>
            <a:picLocks noChangeAspect="1"/>
          </p:cNvPicPr>
          <p:nvPr/>
        </p:nvPicPr>
        <p:blipFill>
          <a:blip r:embed="rId2"/>
          <a:stretch>
            <a:fillRect/>
          </a:stretch>
        </p:blipFill>
        <p:spPr>
          <a:xfrm>
            <a:off x="441669" y="1511967"/>
            <a:ext cx="8247409" cy="5177589"/>
          </a:xfrm>
          <a:prstGeom prst="rect">
            <a:avLst/>
          </a:prstGeom>
        </p:spPr>
      </p:pic>
    </p:spTree>
    <p:extLst>
      <p:ext uri="{BB962C8B-B14F-4D97-AF65-F5344CB8AC3E}">
        <p14:creationId xmlns:p14="http://schemas.microsoft.com/office/powerpoint/2010/main" val="3156744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1221" y="2619729"/>
            <a:ext cx="7886700" cy="1325563"/>
          </a:xfrm>
        </p:spPr>
        <p:txBody>
          <a:bodyPr/>
          <a:lstStyle/>
          <a:p>
            <a:r>
              <a:rPr lang="en-US" b="1" smtClean="0">
                <a:solidFill>
                  <a:srgbClr val="00B0F0"/>
                </a:solidFill>
              </a:rPr>
              <a:t>4. KẾT LUẬN</a:t>
            </a:r>
            <a:endParaRPr lang="en-GB" b="1">
              <a:solidFill>
                <a:srgbClr val="00B0F0"/>
              </a:solidFill>
            </a:endParaRPr>
          </a:p>
        </p:txBody>
      </p:sp>
      <p:sp>
        <p:nvSpPr>
          <p:cNvPr id="3" name="Rectangle 2"/>
          <p:cNvSpPr/>
          <p:nvPr/>
        </p:nvSpPr>
        <p:spPr>
          <a:xfrm>
            <a:off x="3429000" y="596900"/>
            <a:ext cx="2133600" cy="17018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p:cNvSpPr/>
          <p:nvPr/>
        </p:nvSpPr>
        <p:spPr>
          <a:xfrm>
            <a:off x="4927600" y="1701800"/>
            <a:ext cx="3352800" cy="917929"/>
          </a:xfrm>
          <a:prstGeom prst="rect">
            <a:avLst/>
          </a:prstGeom>
          <a:solidFill>
            <a:srgbClr val="FF6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p:cNvSpPr/>
          <p:nvPr/>
        </p:nvSpPr>
        <p:spPr>
          <a:xfrm>
            <a:off x="2298700" y="4863221"/>
            <a:ext cx="3352800" cy="9179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523711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1221" y="2619729"/>
            <a:ext cx="7886700" cy="1325563"/>
          </a:xfrm>
        </p:spPr>
        <p:txBody>
          <a:bodyPr/>
          <a:lstStyle/>
          <a:p>
            <a:r>
              <a:rPr lang="en-US" b="1" smtClean="0">
                <a:solidFill>
                  <a:srgbClr val="00B0F0"/>
                </a:solidFill>
              </a:rPr>
              <a:t>1. GIỚI THIỆU</a:t>
            </a:r>
            <a:endParaRPr lang="en-GB" b="1">
              <a:solidFill>
                <a:srgbClr val="00B0F0"/>
              </a:solidFill>
            </a:endParaRPr>
          </a:p>
        </p:txBody>
      </p:sp>
      <p:sp>
        <p:nvSpPr>
          <p:cNvPr id="3" name="Rectangle 2"/>
          <p:cNvSpPr/>
          <p:nvPr/>
        </p:nvSpPr>
        <p:spPr>
          <a:xfrm>
            <a:off x="3429000" y="596900"/>
            <a:ext cx="2133600" cy="17018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p:cNvSpPr/>
          <p:nvPr/>
        </p:nvSpPr>
        <p:spPr>
          <a:xfrm>
            <a:off x="4927600" y="1701800"/>
            <a:ext cx="3352800" cy="917929"/>
          </a:xfrm>
          <a:prstGeom prst="rect">
            <a:avLst/>
          </a:prstGeom>
          <a:solidFill>
            <a:srgbClr val="FF6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p:cNvSpPr/>
          <p:nvPr/>
        </p:nvSpPr>
        <p:spPr>
          <a:xfrm>
            <a:off x="2298700" y="4863221"/>
            <a:ext cx="3352800" cy="9179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42468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b="1" smtClean="0"/>
              <a:t>4.1 Đánh giá giữa các mô hình</a:t>
            </a:r>
          </a:p>
          <a:p>
            <a:pPr marL="0" indent="0">
              <a:buNone/>
            </a:pPr>
            <a:endParaRPr lang="en-GB"/>
          </a:p>
        </p:txBody>
      </p:sp>
      <p:sp>
        <p:nvSpPr>
          <p:cNvPr id="3" name="Title 2"/>
          <p:cNvSpPr>
            <a:spLocks noGrp="1"/>
          </p:cNvSpPr>
          <p:nvPr>
            <p:ph type="title"/>
          </p:nvPr>
        </p:nvSpPr>
        <p:spPr/>
        <p:txBody>
          <a:bodyPr/>
          <a:lstStyle/>
          <a:p>
            <a:r>
              <a:rPr lang="en-US" smtClean="0"/>
              <a:t>4. Kết luận</a:t>
            </a:r>
            <a:endParaRPr lang="en-GB"/>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6" y="1671852"/>
            <a:ext cx="9144000" cy="4550636"/>
          </a:xfrm>
          <a:prstGeom prst="rect">
            <a:avLst/>
          </a:prstGeom>
        </p:spPr>
      </p:pic>
    </p:spTree>
    <p:extLst>
      <p:ext uri="{BB962C8B-B14F-4D97-AF65-F5344CB8AC3E}">
        <p14:creationId xmlns:p14="http://schemas.microsoft.com/office/powerpoint/2010/main" val="36454996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b="1" smtClean="0"/>
              <a:t>4.1 Đánh giá giữa các mô hình</a:t>
            </a:r>
          </a:p>
          <a:p>
            <a:pPr marL="0" indent="0">
              <a:buNone/>
            </a:pPr>
            <a:endParaRPr lang="en-GB"/>
          </a:p>
        </p:txBody>
      </p:sp>
      <p:sp>
        <p:nvSpPr>
          <p:cNvPr id="3" name="Title 2"/>
          <p:cNvSpPr>
            <a:spLocks noGrp="1"/>
          </p:cNvSpPr>
          <p:nvPr>
            <p:ph type="title"/>
          </p:nvPr>
        </p:nvSpPr>
        <p:spPr/>
        <p:txBody>
          <a:bodyPr/>
          <a:lstStyle/>
          <a:p>
            <a:r>
              <a:rPr lang="en-US" smtClean="0"/>
              <a:t>4. Kết luận</a:t>
            </a:r>
            <a:endParaRPr lang="en-GB"/>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6" y="1603034"/>
            <a:ext cx="9144000" cy="4609875"/>
          </a:xfrm>
          <a:prstGeom prst="rect">
            <a:avLst/>
          </a:prstGeom>
        </p:spPr>
      </p:pic>
    </p:spTree>
    <p:extLst>
      <p:ext uri="{BB962C8B-B14F-4D97-AF65-F5344CB8AC3E}">
        <p14:creationId xmlns:p14="http://schemas.microsoft.com/office/powerpoint/2010/main" val="9526819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b="1" smtClean="0"/>
              <a:t>4.1 Đánh giá giữa các mô hình</a:t>
            </a:r>
          </a:p>
          <a:p>
            <a:pPr marL="0" indent="0">
              <a:buNone/>
            </a:pPr>
            <a:endParaRPr lang="en-GB"/>
          </a:p>
        </p:txBody>
      </p:sp>
      <p:sp>
        <p:nvSpPr>
          <p:cNvPr id="3" name="Title 2"/>
          <p:cNvSpPr>
            <a:spLocks noGrp="1"/>
          </p:cNvSpPr>
          <p:nvPr>
            <p:ph type="title"/>
          </p:nvPr>
        </p:nvSpPr>
        <p:spPr/>
        <p:txBody>
          <a:bodyPr/>
          <a:lstStyle/>
          <a:p>
            <a:r>
              <a:rPr lang="en-US" smtClean="0"/>
              <a:t>4. Kết luận</a:t>
            </a:r>
            <a:endParaRPr lang="en-GB"/>
          </a:p>
        </p:txBody>
      </p:sp>
      <p:pic>
        <p:nvPicPr>
          <p:cNvPr id="15362" name="Picture 2" descr="Precision &amp; Recal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583" y="1752652"/>
            <a:ext cx="7089582" cy="414528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922039" y="6202521"/>
            <a:ext cx="3286669" cy="369332"/>
          </a:xfrm>
          <a:prstGeom prst="rect">
            <a:avLst/>
          </a:prstGeom>
          <a:noFill/>
        </p:spPr>
        <p:txBody>
          <a:bodyPr wrap="none" rtlCol="0">
            <a:spAutoFit/>
          </a:bodyPr>
          <a:lstStyle/>
          <a:p>
            <a:r>
              <a:rPr lang="en-US" b="1" smtClean="0"/>
              <a:t>Hình 3. </a:t>
            </a:r>
            <a:r>
              <a:rPr lang="en-US" smtClean="0"/>
              <a:t>Precision &amp; Recall [31]</a:t>
            </a:r>
            <a:endParaRPr lang="en-GB"/>
          </a:p>
        </p:txBody>
      </p:sp>
    </p:spTree>
    <p:extLst>
      <p:ext uri="{BB962C8B-B14F-4D97-AF65-F5344CB8AC3E}">
        <p14:creationId xmlns:p14="http://schemas.microsoft.com/office/powerpoint/2010/main" val="42225558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marL="0" indent="0">
              <a:buNone/>
            </a:pPr>
            <a:r>
              <a:rPr lang="en-US" b="1"/>
              <a:t>4.1 Đánh giá giữa các mô hình</a:t>
            </a:r>
          </a:p>
          <a:p>
            <a:r>
              <a:rPr lang="en-US" smtClean="0"/>
              <a:t>Biện luận ứng dụng:</a:t>
            </a:r>
          </a:p>
          <a:p>
            <a:pPr lvl="1"/>
            <a:r>
              <a:rPr lang="en-US" b="1"/>
              <a:t>Hướng 1:</a:t>
            </a:r>
            <a:r>
              <a:rPr lang="en-US"/>
              <a:t> Dùng mô hình trong chương trình tự động chống phá hoại. </a:t>
            </a:r>
            <a:r>
              <a:rPr lang="en-US" b="1"/>
              <a:t>Yêu cầu: </a:t>
            </a:r>
            <a:r>
              <a:rPr lang="en-US"/>
              <a:t>Precision ≥ 85%, Recall ≥ 40</a:t>
            </a:r>
            <a:r>
              <a:rPr lang="en-US" smtClean="0"/>
              <a:t>%.</a:t>
            </a:r>
            <a:endParaRPr lang="en-GB" smtClean="0"/>
          </a:p>
          <a:p>
            <a:pPr marL="457200" lvl="1" indent="0">
              <a:buNone/>
            </a:pPr>
            <a:r>
              <a:rPr lang="en-US" smtClean="0">
                <a:solidFill>
                  <a:srgbClr val="00B0F0"/>
                </a:solidFill>
              </a:rPr>
              <a:t>→ Các mô hình hiện tại không đạt yêu cầu.</a:t>
            </a:r>
          </a:p>
          <a:p>
            <a:pPr lvl="1"/>
            <a:r>
              <a:rPr lang="en-US" b="1"/>
              <a:t>Hướng 2:</a:t>
            </a:r>
            <a:r>
              <a:rPr lang="en-US"/>
              <a:t> Dùng mô hình trong chương trình cảnh báo những sửa đổi có tiềm năng phá hoại đến đội ngũ tuần tra sửa đổi. </a:t>
            </a:r>
            <a:r>
              <a:rPr lang="en-US" b="1"/>
              <a:t>Yêu cầu: </a:t>
            </a:r>
            <a:r>
              <a:rPr lang="en-US"/>
              <a:t>Precision ≥ 40%, Recall ≥ 40</a:t>
            </a:r>
            <a:r>
              <a:rPr lang="en-US" smtClean="0"/>
              <a:t>%.</a:t>
            </a:r>
          </a:p>
          <a:p>
            <a:pPr marL="457200" lvl="1" indent="0">
              <a:buNone/>
            </a:pPr>
            <a:r>
              <a:rPr lang="en-US" smtClean="0">
                <a:solidFill>
                  <a:srgbClr val="00B0F0"/>
                </a:solidFill>
              </a:rPr>
              <a:t>→ Các mô hình hiện tại không đạt yêu cầu về Recall, nhưng có thể chọn lấy mô hình có Recall cao nhất.</a:t>
            </a:r>
          </a:p>
          <a:p>
            <a:pPr marL="0" lvl="1" indent="0">
              <a:buNone/>
            </a:pPr>
            <a:r>
              <a:rPr lang="en-US" b="1" smtClean="0"/>
              <a:t>→ </a:t>
            </a:r>
            <a:r>
              <a:rPr lang="vi-VN" b="1"/>
              <a:t>Như vậy, nếu theo Hướng 2, mô hình của thuật toán Gradient Boosting </a:t>
            </a:r>
            <a:r>
              <a:rPr lang="en-US" b="1" smtClean="0"/>
              <a:t>có thể </a:t>
            </a:r>
            <a:r>
              <a:rPr lang="vi-VN" b="1" smtClean="0"/>
              <a:t>đáp </a:t>
            </a:r>
            <a:r>
              <a:rPr lang="vi-VN" b="1"/>
              <a:t>ứng </a:t>
            </a:r>
            <a:r>
              <a:rPr lang="vi-VN" b="1" smtClean="0"/>
              <a:t>được</a:t>
            </a:r>
            <a:r>
              <a:rPr lang="en-US" b="1"/>
              <a:t> (Precision = 0.55, Recall = </a:t>
            </a:r>
            <a:r>
              <a:rPr lang="en-US" b="1" smtClean="0"/>
              <a:t>0.08).</a:t>
            </a:r>
            <a:endParaRPr lang="en-US" b="1"/>
          </a:p>
        </p:txBody>
      </p:sp>
      <p:sp>
        <p:nvSpPr>
          <p:cNvPr id="3" name="Title 2"/>
          <p:cNvSpPr>
            <a:spLocks noGrp="1"/>
          </p:cNvSpPr>
          <p:nvPr>
            <p:ph type="title"/>
          </p:nvPr>
        </p:nvSpPr>
        <p:spPr/>
        <p:txBody>
          <a:bodyPr/>
          <a:lstStyle/>
          <a:p>
            <a:r>
              <a:rPr lang="en-US"/>
              <a:t>4. Kết luận</a:t>
            </a:r>
            <a:endParaRPr lang="en-GB"/>
          </a:p>
        </p:txBody>
      </p:sp>
    </p:spTree>
    <p:extLst>
      <p:ext uri="{BB962C8B-B14F-4D97-AF65-F5344CB8AC3E}">
        <p14:creationId xmlns:p14="http://schemas.microsoft.com/office/powerpoint/2010/main" val="332727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vi-VN" b="1"/>
              <a:t>4.2 Quy trình xây dựng mô hình phân </a:t>
            </a:r>
            <a:r>
              <a:rPr lang="vi-VN" b="1" smtClean="0"/>
              <a:t>lớp</a:t>
            </a:r>
            <a:endParaRPr lang="vi-VN" b="1"/>
          </a:p>
          <a:p>
            <a:pPr marL="514350" indent="-514350">
              <a:buFont typeface="+mj-lt"/>
              <a:buAutoNum type="arabicPeriod"/>
            </a:pPr>
            <a:r>
              <a:rPr lang="vi-VN"/>
              <a:t>Xác định bài toán phân lớp</a:t>
            </a:r>
          </a:p>
          <a:p>
            <a:pPr marL="514350" indent="-514350">
              <a:buFont typeface="+mj-lt"/>
              <a:buAutoNum type="arabicPeriod"/>
            </a:pPr>
            <a:r>
              <a:rPr lang="vi-VN"/>
              <a:t>Chuẩn bị dữ liệu: Thu thập, Thăm dò, Sơ chế, Trích chọn đặc trưng.</a:t>
            </a:r>
          </a:p>
          <a:p>
            <a:pPr marL="514350" indent="-514350">
              <a:buFont typeface="+mj-lt"/>
              <a:buAutoNum type="arabicPeriod"/>
            </a:pPr>
            <a:r>
              <a:rPr lang="vi-VN"/>
              <a:t>Xây dựng và đánh giá mô hình</a:t>
            </a:r>
          </a:p>
          <a:p>
            <a:pPr marL="514350" indent="-514350">
              <a:buFont typeface="+mj-lt"/>
              <a:buAutoNum type="arabicPeriod"/>
            </a:pPr>
            <a:r>
              <a:rPr lang="vi-VN"/>
              <a:t>Đánh giá giữa các mô hình</a:t>
            </a:r>
          </a:p>
          <a:p>
            <a:pPr marL="514350" indent="-514350">
              <a:buFont typeface="+mj-lt"/>
              <a:buAutoNum type="arabicPeriod"/>
            </a:pPr>
            <a:r>
              <a:rPr lang="vi-VN"/>
              <a:t>Lựa chọn mô hình phù hợp nhất với mục tiêu bài toán</a:t>
            </a:r>
            <a:endParaRPr lang="en-GB"/>
          </a:p>
        </p:txBody>
      </p:sp>
      <p:sp>
        <p:nvSpPr>
          <p:cNvPr id="3" name="Title 2"/>
          <p:cNvSpPr>
            <a:spLocks noGrp="1"/>
          </p:cNvSpPr>
          <p:nvPr>
            <p:ph type="title"/>
          </p:nvPr>
        </p:nvSpPr>
        <p:spPr/>
        <p:txBody>
          <a:bodyPr/>
          <a:lstStyle/>
          <a:p>
            <a:r>
              <a:rPr lang="en-US"/>
              <a:t>4. Kết luận</a:t>
            </a:r>
            <a:endParaRPr lang="en-GB"/>
          </a:p>
        </p:txBody>
      </p:sp>
    </p:spTree>
    <p:extLst>
      <p:ext uri="{BB962C8B-B14F-4D97-AF65-F5344CB8AC3E}">
        <p14:creationId xmlns:p14="http://schemas.microsoft.com/office/powerpoint/2010/main" val="29515128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1221" y="2619729"/>
            <a:ext cx="7886700" cy="1325563"/>
          </a:xfrm>
        </p:spPr>
        <p:txBody>
          <a:bodyPr/>
          <a:lstStyle/>
          <a:p>
            <a:r>
              <a:rPr lang="en-US" b="1" smtClean="0">
                <a:solidFill>
                  <a:srgbClr val="00B0F0"/>
                </a:solidFill>
              </a:rPr>
              <a:t>5. TÀI LIỆU THAM KHẢO</a:t>
            </a:r>
            <a:endParaRPr lang="en-GB" b="1">
              <a:solidFill>
                <a:srgbClr val="00B0F0"/>
              </a:solidFill>
            </a:endParaRPr>
          </a:p>
        </p:txBody>
      </p:sp>
      <p:sp>
        <p:nvSpPr>
          <p:cNvPr id="3" name="Rectangle 2"/>
          <p:cNvSpPr/>
          <p:nvPr/>
        </p:nvSpPr>
        <p:spPr>
          <a:xfrm>
            <a:off x="3429000" y="596900"/>
            <a:ext cx="2133600" cy="17018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p:cNvSpPr/>
          <p:nvPr/>
        </p:nvSpPr>
        <p:spPr>
          <a:xfrm>
            <a:off x="4927600" y="1701800"/>
            <a:ext cx="3352800" cy="917929"/>
          </a:xfrm>
          <a:prstGeom prst="rect">
            <a:avLst/>
          </a:prstGeom>
          <a:solidFill>
            <a:srgbClr val="FF6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p:cNvSpPr/>
          <p:nvPr/>
        </p:nvSpPr>
        <p:spPr>
          <a:xfrm>
            <a:off x="2298700" y="4863221"/>
            <a:ext cx="3352800" cy="9179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p:cNvSpPr txBox="1"/>
          <p:nvPr/>
        </p:nvSpPr>
        <p:spPr>
          <a:xfrm>
            <a:off x="4644571" y="4035488"/>
            <a:ext cx="4277518" cy="461665"/>
          </a:xfrm>
          <a:prstGeom prst="rect">
            <a:avLst/>
          </a:prstGeom>
          <a:noFill/>
        </p:spPr>
        <p:txBody>
          <a:bodyPr wrap="none" rtlCol="0">
            <a:spAutoFit/>
          </a:bodyPr>
          <a:lstStyle/>
          <a:p>
            <a:r>
              <a:rPr lang="en-US" sz="2400" smtClean="0">
                <a:solidFill>
                  <a:srgbClr val="FF66CC"/>
                </a:solidFill>
              </a:rPr>
              <a:t>→ Xem trong Tài liệu Research</a:t>
            </a:r>
            <a:endParaRPr lang="en-GB" sz="2400">
              <a:solidFill>
                <a:srgbClr val="FF66CC"/>
              </a:solidFill>
            </a:endParaRPr>
          </a:p>
        </p:txBody>
      </p:sp>
    </p:spTree>
    <p:extLst>
      <p:ext uri="{BB962C8B-B14F-4D97-AF65-F5344CB8AC3E}">
        <p14:creationId xmlns:p14="http://schemas.microsoft.com/office/powerpoint/2010/main" val="17390752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1221" y="2619729"/>
            <a:ext cx="7886700" cy="1325563"/>
          </a:xfrm>
        </p:spPr>
        <p:txBody>
          <a:bodyPr/>
          <a:lstStyle/>
          <a:p>
            <a:r>
              <a:rPr lang="en-US" b="1" smtClean="0">
                <a:solidFill>
                  <a:srgbClr val="00B0F0"/>
                </a:solidFill>
              </a:rPr>
              <a:t>6. PHỤ LỤC (1, 2, 3, 4)</a:t>
            </a:r>
            <a:endParaRPr lang="en-GB" b="1">
              <a:solidFill>
                <a:srgbClr val="00B0F0"/>
              </a:solidFill>
            </a:endParaRPr>
          </a:p>
        </p:txBody>
      </p:sp>
      <p:sp>
        <p:nvSpPr>
          <p:cNvPr id="3" name="Rectangle 2"/>
          <p:cNvSpPr/>
          <p:nvPr/>
        </p:nvSpPr>
        <p:spPr>
          <a:xfrm>
            <a:off x="3429000" y="596900"/>
            <a:ext cx="2133600" cy="17018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p:cNvSpPr/>
          <p:nvPr/>
        </p:nvSpPr>
        <p:spPr>
          <a:xfrm>
            <a:off x="4927600" y="1701800"/>
            <a:ext cx="3352800" cy="917929"/>
          </a:xfrm>
          <a:prstGeom prst="rect">
            <a:avLst/>
          </a:prstGeom>
          <a:solidFill>
            <a:srgbClr val="FF6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p:cNvSpPr/>
          <p:nvPr/>
        </p:nvSpPr>
        <p:spPr>
          <a:xfrm>
            <a:off x="2298700" y="4863221"/>
            <a:ext cx="3352800" cy="9179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p:cNvSpPr txBox="1"/>
          <p:nvPr/>
        </p:nvSpPr>
        <p:spPr>
          <a:xfrm>
            <a:off x="4644571" y="4035488"/>
            <a:ext cx="4277518" cy="461665"/>
          </a:xfrm>
          <a:prstGeom prst="rect">
            <a:avLst/>
          </a:prstGeom>
          <a:noFill/>
        </p:spPr>
        <p:txBody>
          <a:bodyPr wrap="none" rtlCol="0">
            <a:spAutoFit/>
          </a:bodyPr>
          <a:lstStyle/>
          <a:p>
            <a:r>
              <a:rPr lang="en-US" sz="2400" smtClean="0">
                <a:solidFill>
                  <a:srgbClr val="FF66CC"/>
                </a:solidFill>
              </a:rPr>
              <a:t>→ Xem trong Tài liệu Research</a:t>
            </a:r>
            <a:endParaRPr lang="en-GB" sz="2400">
              <a:solidFill>
                <a:srgbClr val="FF66CC"/>
              </a:solidFill>
            </a:endParaRPr>
          </a:p>
        </p:txBody>
      </p:sp>
    </p:spTree>
    <p:extLst>
      <p:ext uri="{BB962C8B-B14F-4D97-AF65-F5344CB8AC3E}">
        <p14:creationId xmlns:p14="http://schemas.microsoft.com/office/powerpoint/2010/main" val="24950372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4137615" y="4653285"/>
            <a:ext cx="1452974" cy="1452974"/>
          </a:xfrm>
          <a:prstGeom prst="ellipse">
            <a:avLst/>
          </a:prstGeom>
          <a:solidFill>
            <a:srgbClr val="E8EB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Oval 2"/>
          <p:cNvSpPr/>
          <p:nvPr/>
        </p:nvSpPr>
        <p:spPr>
          <a:xfrm>
            <a:off x="2252448" y="2594110"/>
            <a:ext cx="2696996" cy="2696996"/>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Rounded Rectangle 3"/>
          <p:cNvSpPr/>
          <p:nvPr/>
        </p:nvSpPr>
        <p:spPr>
          <a:xfrm rot="1506655">
            <a:off x="385411" y="2736768"/>
            <a:ext cx="8782658" cy="423582"/>
          </a:xfrm>
          <a:prstGeom prst="roundRect">
            <a:avLst>
              <a:gd name="adj" fmla="val 50000"/>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Oval 4"/>
          <p:cNvSpPr/>
          <p:nvPr/>
        </p:nvSpPr>
        <p:spPr>
          <a:xfrm>
            <a:off x="5770587" y="2639842"/>
            <a:ext cx="2696996" cy="2696996"/>
          </a:xfrm>
          <a:prstGeom prst="ellipse">
            <a:avLst/>
          </a:prstGeom>
          <a:noFill/>
          <a:ln w="152400">
            <a:solidFill>
              <a:srgbClr val="EDB5C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Oval 15"/>
          <p:cNvSpPr/>
          <p:nvPr/>
        </p:nvSpPr>
        <p:spPr>
          <a:xfrm>
            <a:off x="4602039" y="782359"/>
            <a:ext cx="2180780" cy="2180780"/>
          </a:xfrm>
          <a:prstGeom prst="ellipse">
            <a:avLst/>
          </a:prstGeom>
          <a:noFill/>
          <a:ln w="152400">
            <a:solidFill>
              <a:srgbClr val="D9FBF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ounded Rectangle 5"/>
          <p:cNvSpPr/>
          <p:nvPr/>
        </p:nvSpPr>
        <p:spPr>
          <a:xfrm rot="19854647">
            <a:off x="126472" y="1984070"/>
            <a:ext cx="3348317" cy="423582"/>
          </a:xfrm>
          <a:prstGeom prst="roundRect">
            <a:avLst>
              <a:gd name="adj" fmla="val 50000"/>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p:cNvSpPr/>
          <p:nvPr/>
        </p:nvSpPr>
        <p:spPr>
          <a:xfrm>
            <a:off x="1505204" y="2352403"/>
            <a:ext cx="6467279" cy="1808527"/>
          </a:xfrm>
          <a:prstGeom prst="rect">
            <a:avLst/>
          </a:prstGeom>
          <a:solidFill>
            <a:schemeClr val="accent2">
              <a:lumMod val="20000"/>
              <a:lumOff val="80000"/>
            </a:schemeClr>
          </a:solidFill>
          <a:ln w="76200" cmpd="dbl">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Content Placeholder 2"/>
          <p:cNvSpPr txBox="1">
            <a:spLocks/>
          </p:cNvSpPr>
          <p:nvPr/>
        </p:nvSpPr>
        <p:spPr>
          <a:xfrm>
            <a:off x="1315011" y="2147472"/>
            <a:ext cx="6458921" cy="1808527"/>
          </a:xfrm>
          <a:prstGeom prst="rect">
            <a:avLst/>
          </a:prstGeom>
          <a:solidFill>
            <a:schemeClr val="accent2"/>
          </a:solidFill>
          <a:ln>
            <a:noFill/>
          </a:ln>
        </p:spPr>
        <p:txBody>
          <a:bodyPr vert="horz" lIns="68580" tIns="34290" rIns="68580" bIns="34290" rtlCol="0" anchor="ctr">
            <a:normAutofit/>
          </a:bodyPr>
          <a:lstStyle>
            <a:lvl1pPr marL="273050" indent="-273050" algn="l" defTabSz="914400" rtl="0" eaLnBrk="1" latinLnBrk="0" hangingPunct="1">
              <a:lnSpc>
                <a:spcPct val="120000"/>
              </a:lnSpc>
              <a:spcBef>
                <a:spcPts val="1000"/>
              </a:spcBef>
              <a:buFont typeface="Segoe UI" panose="020B0502040204020203" pitchFamily="34" charset="0"/>
              <a:buChar char="‒"/>
              <a:defRPr sz="2400" kern="1200">
                <a:solidFill>
                  <a:schemeClr val="bg1"/>
                </a:solidFill>
                <a:effectLst>
                  <a:outerShdw blurRad="50800" dist="38100" dir="5400000" algn="t" rotWithShape="0">
                    <a:prstClr val="black">
                      <a:alpha val="40000"/>
                    </a:prstClr>
                  </a:outerShdw>
                </a:effectLst>
                <a:latin typeface="+mn-lt"/>
                <a:ea typeface="+mn-ea"/>
                <a:cs typeface="+mn-cs"/>
              </a:defRPr>
            </a:lvl1pPr>
            <a:lvl2pPr marL="715963" indent="-258763" algn="ctr" defTabSz="914400" rtl="0" eaLnBrk="1" latinLnBrk="0" hangingPunct="1">
              <a:lnSpc>
                <a:spcPct val="120000"/>
              </a:lnSpc>
              <a:spcBef>
                <a:spcPts val="500"/>
              </a:spcBef>
              <a:buFont typeface="Segoe UI" panose="020B0502040204020203" pitchFamily="34" charset="0"/>
              <a:buChar char="+"/>
              <a:defRPr sz="2000" kern="1200">
                <a:solidFill>
                  <a:schemeClr val="bg1"/>
                </a:solidFill>
                <a:latin typeface="+mn-lt"/>
                <a:ea typeface="+mn-ea"/>
                <a:cs typeface="+mn-cs"/>
              </a:defRPr>
            </a:lvl2pPr>
            <a:lvl3pPr marL="1166813" indent="-252413" algn="ctr" defTabSz="914400" rtl="0" eaLnBrk="1" latinLnBrk="0" hangingPunct="1">
              <a:lnSpc>
                <a:spcPct val="120000"/>
              </a:lnSpc>
              <a:spcBef>
                <a:spcPts val="500"/>
              </a:spcBef>
              <a:buFont typeface="Wingdings" panose="05000000000000000000" pitchFamily="2" charset="2"/>
              <a:buChar char="§"/>
              <a:defRPr sz="1800" kern="1200">
                <a:solidFill>
                  <a:schemeClr val="bg1"/>
                </a:solidFill>
                <a:latin typeface="+mn-lt"/>
                <a:ea typeface="+mn-ea"/>
                <a:cs typeface="+mn-cs"/>
              </a:defRPr>
            </a:lvl3pPr>
            <a:lvl4pPr marL="1600200" indent="-228600" algn="ctr" defTabSz="914400" rtl="0" eaLnBrk="1" latinLnBrk="0" hangingPunct="1">
              <a:lnSpc>
                <a:spcPct val="120000"/>
              </a:lnSpc>
              <a:spcBef>
                <a:spcPts val="500"/>
              </a:spcBef>
              <a:buFont typeface="Segoe UI" panose="020B0502040204020203" pitchFamily="34" charset="0"/>
              <a:buChar char="‒"/>
              <a:defRPr sz="1600" kern="1200">
                <a:solidFill>
                  <a:schemeClr val="bg1"/>
                </a:solidFill>
                <a:latin typeface="+mn-lt"/>
                <a:ea typeface="+mn-ea"/>
                <a:cs typeface="+mn-cs"/>
              </a:defRPr>
            </a:lvl4pPr>
            <a:lvl5pPr marL="2057400" indent="-228600" algn="ctr" defTabSz="914400" rtl="0" eaLnBrk="1" latinLnBrk="0" hangingPunct="1">
              <a:lnSpc>
                <a:spcPct val="120000"/>
              </a:lnSpc>
              <a:spcBef>
                <a:spcPts val="500"/>
              </a:spcBef>
              <a:buFont typeface="Segoe UI" panose="020B0502040204020203" pitchFamily="34" charset="0"/>
              <a:buChar char="‒"/>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0" algn="ctr">
              <a:buNone/>
            </a:pPr>
            <a:r>
              <a:rPr lang="en-US" sz="4050" b="1"/>
              <a:t>Cảm ơn thầy và các bạn đã lắng nghe !</a:t>
            </a:r>
            <a:endParaRPr lang="en-US" sz="4050" b="1" dirty="0"/>
          </a:p>
        </p:txBody>
      </p:sp>
      <p:sp>
        <p:nvSpPr>
          <p:cNvPr id="13" name="TextBox 12"/>
          <p:cNvSpPr txBox="1"/>
          <p:nvPr/>
        </p:nvSpPr>
        <p:spPr>
          <a:xfrm>
            <a:off x="2106574" y="4573653"/>
            <a:ext cx="4005467" cy="1107996"/>
          </a:xfrm>
          <a:prstGeom prst="rect">
            <a:avLst/>
          </a:prstGeom>
          <a:noFill/>
        </p:spPr>
        <p:txBody>
          <a:bodyPr wrap="square" rtlCol="0">
            <a:spAutoFit/>
          </a:bodyPr>
          <a:lstStyle/>
          <a:p>
            <a:pPr algn="ctr"/>
            <a:r>
              <a:rPr lang="en-US" sz="6600" spc="-225" smtClean="0">
                <a:solidFill>
                  <a:schemeClr val="bg1">
                    <a:lumMod val="95000"/>
                  </a:schemeClr>
                </a:solidFill>
                <a:latin typeface="Segoe UI Semilight" panose="020B0402040204020203" pitchFamily="34" charset="0"/>
                <a:ea typeface="Tahoma" panose="020B0604030504040204" pitchFamily="34" charset="0"/>
                <a:cs typeface="Segoe UI Semilight" panose="020B0402040204020203" pitchFamily="34" charset="0"/>
              </a:rPr>
              <a:t>Wikipedia</a:t>
            </a:r>
            <a:endParaRPr lang="en-US" sz="6600" spc="-225">
              <a:solidFill>
                <a:schemeClr val="bg1">
                  <a:lumMod val="95000"/>
                </a:schemeClr>
              </a:solidFill>
              <a:latin typeface="Segoe UI Semilight" panose="020B0402040204020203" pitchFamily="34" charset="0"/>
              <a:ea typeface="Tahoma" panose="020B0604030504040204" pitchFamily="34" charset="0"/>
              <a:cs typeface="Segoe UI Semilight" panose="020B0402040204020203" pitchFamily="34" charset="0"/>
            </a:endParaRPr>
          </a:p>
        </p:txBody>
      </p:sp>
      <p:sp>
        <p:nvSpPr>
          <p:cNvPr id="14" name="TextBox 13"/>
          <p:cNvSpPr txBox="1"/>
          <p:nvPr/>
        </p:nvSpPr>
        <p:spPr>
          <a:xfrm>
            <a:off x="4372454" y="5422705"/>
            <a:ext cx="4771546" cy="1107996"/>
          </a:xfrm>
          <a:prstGeom prst="rect">
            <a:avLst/>
          </a:prstGeom>
          <a:noFill/>
        </p:spPr>
        <p:txBody>
          <a:bodyPr wrap="square" rtlCol="0">
            <a:spAutoFit/>
          </a:bodyPr>
          <a:lstStyle/>
          <a:p>
            <a:pPr algn="ctr"/>
            <a:r>
              <a:rPr lang="en-US" sz="6600" spc="-225" smtClean="0">
                <a:solidFill>
                  <a:schemeClr val="bg1">
                    <a:lumMod val="95000"/>
                  </a:schemeClr>
                </a:solidFill>
                <a:latin typeface="Segoe UI Semilight" panose="020B0402040204020203" pitchFamily="34" charset="0"/>
                <a:ea typeface="Tahoma" panose="020B0604030504040204" pitchFamily="34" charset="0"/>
                <a:cs typeface="Segoe UI Semilight" panose="020B0402040204020203" pitchFamily="34" charset="0"/>
              </a:rPr>
              <a:t>Vandalism</a:t>
            </a:r>
            <a:endParaRPr lang="en-US" sz="6600" spc="-225">
              <a:solidFill>
                <a:schemeClr val="bg1">
                  <a:lumMod val="95000"/>
                </a:schemeClr>
              </a:solidFill>
              <a:latin typeface="Segoe UI Semilight" panose="020B0402040204020203" pitchFamily="34" charset="0"/>
              <a:ea typeface="Tahoma" panose="020B0604030504040204" pitchFamily="34" charset="0"/>
              <a:cs typeface="Segoe UI Semilight" panose="020B0402040204020203" pitchFamily="34" charset="0"/>
            </a:endParaRPr>
          </a:p>
        </p:txBody>
      </p:sp>
      <p:sp>
        <p:nvSpPr>
          <p:cNvPr id="15" name="Rounded Rectangle 14"/>
          <p:cNvSpPr/>
          <p:nvPr/>
        </p:nvSpPr>
        <p:spPr>
          <a:xfrm rot="854093">
            <a:off x="6460316" y="1132844"/>
            <a:ext cx="1281206" cy="423582"/>
          </a:xfrm>
          <a:prstGeom prst="roundRect">
            <a:avLst>
              <a:gd name="adj" fmla="val 50000"/>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8" name="Picture 17"/>
          <p:cNvPicPr>
            <a:picLocks noChangeAspect="1"/>
          </p:cNvPicPr>
          <p:nvPr/>
        </p:nvPicPr>
        <p:blipFill rotWithShape="1">
          <a:blip r:embed="rId2">
            <a:extLst>
              <a:ext uri="{BEBA8EAE-BF5A-486C-A8C5-ECC9F3942E4B}">
                <a14:imgProps xmlns:a14="http://schemas.microsoft.com/office/drawing/2010/main">
                  <a14:imgLayer r:embed="rId3">
                    <a14:imgEffect>
                      <a14:backgroundRemoval t="0" b="100000" l="610" r="100000"/>
                    </a14:imgEffect>
                  </a14:imgLayer>
                </a14:imgProps>
              </a:ext>
            </a:extLst>
          </a:blip>
          <a:srcRect l="58080" t="1990" r="-1462" b="16118"/>
          <a:stretch/>
        </p:blipFill>
        <p:spPr>
          <a:xfrm>
            <a:off x="0" y="3725034"/>
            <a:ext cx="2582962" cy="3136653"/>
          </a:xfrm>
          <a:prstGeom prst="rect">
            <a:avLst/>
          </a:prstGeom>
        </p:spPr>
      </p:pic>
    </p:spTree>
    <p:extLst>
      <p:ext uri="{BB962C8B-B14F-4D97-AF65-F5344CB8AC3E}">
        <p14:creationId xmlns:p14="http://schemas.microsoft.com/office/powerpoint/2010/main" val="30485914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anim calcmode="lin" valueType="num">
                                      <p:cBhvr>
                                        <p:cTn id="14" dur="500" fill="hold"/>
                                        <p:tgtEl>
                                          <p:spTgt spid="2"/>
                                        </p:tgtEl>
                                        <p:attrNameLst>
                                          <p:attrName>ppt_x</p:attrName>
                                        </p:attrNameLst>
                                      </p:cBhvr>
                                      <p:tavLst>
                                        <p:tav tm="0">
                                          <p:val>
                                            <p:strVal val="#ppt_x"/>
                                          </p:val>
                                        </p:tav>
                                        <p:tav tm="100000">
                                          <p:val>
                                            <p:strVal val="#ppt_x"/>
                                          </p:val>
                                        </p:tav>
                                      </p:tavLst>
                                    </p:anim>
                                    <p:anim calcmode="lin" valueType="num">
                                      <p:cBhvr>
                                        <p:cTn id="15" dur="5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anim calcmode="lin" valueType="num">
                                      <p:cBhvr>
                                        <p:cTn id="20" dur="500" fill="hold"/>
                                        <p:tgtEl>
                                          <p:spTgt spid="3"/>
                                        </p:tgtEl>
                                        <p:attrNameLst>
                                          <p:attrName>ppt_x</p:attrName>
                                        </p:attrNameLst>
                                      </p:cBhvr>
                                      <p:tavLst>
                                        <p:tav tm="0">
                                          <p:val>
                                            <p:strVal val="#ppt_x"/>
                                          </p:val>
                                        </p:tav>
                                        <p:tav tm="100000">
                                          <p:val>
                                            <p:strVal val="#ppt_x"/>
                                          </p:val>
                                        </p:tav>
                                      </p:tavLst>
                                    </p:anim>
                                    <p:anim calcmode="lin" valueType="num">
                                      <p:cBhvr>
                                        <p:cTn id="21" dur="500" fill="hold"/>
                                        <p:tgtEl>
                                          <p:spTgt spid="3"/>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anim calcmode="lin" valueType="num">
                                      <p:cBhvr>
                                        <p:cTn id="26" dur="500" fill="hold"/>
                                        <p:tgtEl>
                                          <p:spTgt spid="5"/>
                                        </p:tgtEl>
                                        <p:attrNameLst>
                                          <p:attrName>ppt_x</p:attrName>
                                        </p:attrNameLst>
                                      </p:cBhvr>
                                      <p:tavLst>
                                        <p:tav tm="0">
                                          <p:val>
                                            <p:strVal val="#ppt_x"/>
                                          </p:val>
                                        </p:tav>
                                        <p:tav tm="100000">
                                          <p:val>
                                            <p:strVal val="#ppt_x"/>
                                          </p:val>
                                        </p:tav>
                                      </p:tavLst>
                                    </p:anim>
                                    <p:anim calcmode="lin" valueType="num">
                                      <p:cBhvr>
                                        <p:cTn id="27" dur="500" fill="hold"/>
                                        <p:tgtEl>
                                          <p:spTgt spid="5"/>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anim calcmode="lin" valueType="num">
                                      <p:cBhvr>
                                        <p:cTn id="32" dur="500" fill="hold"/>
                                        <p:tgtEl>
                                          <p:spTgt spid="16"/>
                                        </p:tgtEl>
                                        <p:attrNameLst>
                                          <p:attrName>ppt_x</p:attrName>
                                        </p:attrNameLst>
                                      </p:cBhvr>
                                      <p:tavLst>
                                        <p:tav tm="0">
                                          <p:val>
                                            <p:strVal val="#ppt_x"/>
                                          </p:val>
                                        </p:tav>
                                        <p:tav tm="100000">
                                          <p:val>
                                            <p:strVal val="#ppt_x"/>
                                          </p:val>
                                        </p:tav>
                                      </p:tavLst>
                                    </p:anim>
                                    <p:anim calcmode="lin" valueType="num">
                                      <p:cBhvr>
                                        <p:cTn id="33" dur="500" fill="hold"/>
                                        <p:tgtEl>
                                          <p:spTgt spid="16"/>
                                        </p:tgtEl>
                                        <p:attrNameLst>
                                          <p:attrName>ppt_y</p:attrName>
                                        </p:attrNameLst>
                                      </p:cBhvr>
                                      <p:tavLst>
                                        <p:tav tm="0">
                                          <p:val>
                                            <p:strVal val="#ppt_y+.1"/>
                                          </p:val>
                                        </p:tav>
                                        <p:tav tm="100000">
                                          <p:val>
                                            <p:strVal val="#ppt_y"/>
                                          </p:val>
                                        </p:tav>
                                      </p:tavLst>
                                    </p:anim>
                                  </p:childTnLst>
                                </p:cTn>
                              </p:par>
                            </p:childTnLst>
                          </p:cTn>
                        </p:par>
                        <p:par>
                          <p:cTn id="34" fill="hold">
                            <p:stCondLst>
                              <p:cond delay="2500"/>
                            </p:stCondLst>
                            <p:childTnLst>
                              <p:par>
                                <p:cTn id="35" presetID="42" presetClass="entr" presetSubtype="0" fill="hold" grpId="0" nodeType="after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anim calcmode="lin" valueType="num">
                                      <p:cBhvr>
                                        <p:cTn id="38" dur="500" fill="hold"/>
                                        <p:tgtEl>
                                          <p:spTgt spid="6"/>
                                        </p:tgtEl>
                                        <p:attrNameLst>
                                          <p:attrName>ppt_x</p:attrName>
                                        </p:attrNameLst>
                                      </p:cBhvr>
                                      <p:tavLst>
                                        <p:tav tm="0">
                                          <p:val>
                                            <p:strVal val="#ppt_x"/>
                                          </p:val>
                                        </p:tav>
                                        <p:tav tm="100000">
                                          <p:val>
                                            <p:strVal val="#ppt_x"/>
                                          </p:val>
                                        </p:tav>
                                      </p:tavLst>
                                    </p:anim>
                                    <p:anim calcmode="lin" valueType="num">
                                      <p:cBhvr>
                                        <p:cTn id="39" dur="500" fill="hold"/>
                                        <p:tgtEl>
                                          <p:spTgt spid="6"/>
                                        </p:tgtEl>
                                        <p:attrNameLst>
                                          <p:attrName>ppt_y</p:attrName>
                                        </p:attrNameLst>
                                      </p:cBhvr>
                                      <p:tavLst>
                                        <p:tav tm="0">
                                          <p:val>
                                            <p:strVal val="#ppt_y+.1"/>
                                          </p:val>
                                        </p:tav>
                                        <p:tav tm="100000">
                                          <p:val>
                                            <p:strVal val="#ppt_y"/>
                                          </p:val>
                                        </p:tav>
                                      </p:tavLst>
                                    </p:anim>
                                  </p:childTnLst>
                                </p:cTn>
                              </p:par>
                            </p:childTnLst>
                          </p:cTn>
                        </p:par>
                        <p:par>
                          <p:cTn id="40" fill="hold">
                            <p:stCondLst>
                              <p:cond delay="3000"/>
                            </p:stCondLst>
                            <p:childTnLst>
                              <p:par>
                                <p:cTn id="41" presetID="42" presetClass="entr" presetSubtype="0" fill="hold" grpId="0"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anim calcmode="lin" valueType="num">
                                      <p:cBhvr>
                                        <p:cTn id="44" dur="500" fill="hold"/>
                                        <p:tgtEl>
                                          <p:spTgt spid="13"/>
                                        </p:tgtEl>
                                        <p:attrNameLst>
                                          <p:attrName>ppt_x</p:attrName>
                                        </p:attrNameLst>
                                      </p:cBhvr>
                                      <p:tavLst>
                                        <p:tav tm="0">
                                          <p:val>
                                            <p:strVal val="#ppt_x"/>
                                          </p:val>
                                        </p:tav>
                                        <p:tav tm="100000">
                                          <p:val>
                                            <p:strVal val="#ppt_x"/>
                                          </p:val>
                                        </p:tav>
                                      </p:tavLst>
                                    </p:anim>
                                    <p:anim calcmode="lin" valueType="num">
                                      <p:cBhvr>
                                        <p:cTn id="45" dur="500" fill="hold"/>
                                        <p:tgtEl>
                                          <p:spTgt spid="13"/>
                                        </p:tgtEl>
                                        <p:attrNameLst>
                                          <p:attrName>ppt_y</p:attrName>
                                        </p:attrNameLst>
                                      </p:cBhvr>
                                      <p:tavLst>
                                        <p:tav tm="0">
                                          <p:val>
                                            <p:strVal val="#ppt_y+.1"/>
                                          </p:val>
                                        </p:tav>
                                        <p:tav tm="100000">
                                          <p:val>
                                            <p:strVal val="#ppt_y"/>
                                          </p:val>
                                        </p:tav>
                                      </p:tavLst>
                                    </p:anim>
                                  </p:childTnLst>
                                </p:cTn>
                              </p:par>
                            </p:childTnLst>
                          </p:cTn>
                        </p:par>
                        <p:par>
                          <p:cTn id="46" fill="hold">
                            <p:stCondLst>
                              <p:cond delay="3500"/>
                            </p:stCondLst>
                            <p:childTnLst>
                              <p:par>
                                <p:cTn id="47" presetID="42" presetClass="entr" presetSubtype="0" fill="hold" grpId="0"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anim calcmode="lin" valueType="num">
                                      <p:cBhvr>
                                        <p:cTn id="50" dur="500" fill="hold"/>
                                        <p:tgtEl>
                                          <p:spTgt spid="14"/>
                                        </p:tgtEl>
                                        <p:attrNameLst>
                                          <p:attrName>ppt_x</p:attrName>
                                        </p:attrNameLst>
                                      </p:cBhvr>
                                      <p:tavLst>
                                        <p:tav tm="0">
                                          <p:val>
                                            <p:strVal val="#ppt_x"/>
                                          </p:val>
                                        </p:tav>
                                        <p:tav tm="100000">
                                          <p:val>
                                            <p:strVal val="#ppt_x"/>
                                          </p:val>
                                        </p:tav>
                                      </p:tavLst>
                                    </p:anim>
                                    <p:anim calcmode="lin" valueType="num">
                                      <p:cBhvr>
                                        <p:cTn id="51" dur="500" fill="hold"/>
                                        <p:tgtEl>
                                          <p:spTgt spid="14"/>
                                        </p:tgtEl>
                                        <p:attrNameLst>
                                          <p:attrName>ppt_y</p:attrName>
                                        </p:attrNameLst>
                                      </p:cBhvr>
                                      <p:tavLst>
                                        <p:tav tm="0">
                                          <p:val>
                                            <p:strVal val="#ppt_y+.1"/>
                                          </p:val>
                                        </p:tav>
                                        <p:tav tm="100000">
                                          <p:val>
                                            <p:strVal val="#ppt_y"/>
                                          </p:val>
                                        </p:tav>
                                      </p:tavLst>
                                    </p:anim>
                                  </p:childTnLst>
                                </p:cTn>
                              </p:par>
                            </p:childTnLst>
                          </p:cTn>
                        </p:par>
                        <p:par>
                          <p:cTn id="52" fill="hold">
                            <p:stCondLst>
                              <p:cond delay="4000"/>
                            </p:stCondLst>
                            <p:childTnLst>
                              <p:par>
                                <p:cTn id="53" presetID="42" presetClass="entr" presetSubtype="0" fill="hold" grpId="0" nodeType="after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500"/>
                                        <p:tgtEl>
                                          <p:spTgt spid="15"/>
                                        </p:tgtEl>
                                      </p:cBhvr>
                                    </p:animEffect>
                                    <p:anim calcmode="lin" valueType="num">
                                      <p:cBhvr>
                                        <p:cTn id="56" dur="500" fill="hold"/>
                                        <p:tgtEl>
                                          <p:spTgt spid="15"/>
                                        </p:tgtEl>
                                        <p:attrNameLst>
                                          <p:attrName>ppt_x</p:attrName>
                                        </p:attrNameLst>
                                      </p:cBhvr>
                                      <p:tavLst>
                                        <p:tav tm="0">
                                          <p:val>
                                            <p:strVal val="#ppt_x"/>
                                          </p:val>
                                        </p:tav>
                                        <p:tav tm="100000">
                                          <p:val>
                                            <p:strVal val="#ppt_x"/>
                                          </p:val>
                                        </p:tav>
                                      </p:tavLst>
                                    </p:anim>
                                    <p:anim calcmode="lin" valueType="num">
                                      <p:cBhvr>
                                        <p:cTn id="57" dur="500" fill="hold"/>
                                        <p:tgtEl>
                                          <p:spTgt spid="15"/>
                                        </p:tgtEl>
                                        <p:attrNameLst>
                                          <p:attrName>ppt_y</p:attrName>
                                        </p:attrNameLst>
                                      </p:cBhvr>
                                      <p:tavLst>
                                        <p:tav tm="0">
                                          <p:val>
                                            <p:strVal val="#ppt_y+.1"/>
                                          </p:val>
                                        </p:tav>
                                        <p:tav tm="100000">
                                          <p:val>
                                            <p:strVal val="#ppt_y"/>
                                          </p:val>
                                        </p:tav>
                                      </p:tavLst>
                                    </p:anim>
                                  </p:childTnLst>
                                </p:cTn>
                              </p:par>
                            </p:childTnLst>
                          </p:cTn>
                        </p:par>
                        <p:par>
                          <p:cTn id="58" fill="hold">
                            <p:stCondLst>
                              <p:cond delay="4500"/>
                            </p:stCondLst>
                            <p:childTnLst>
                              <p:par>
                                <p:cTn id="59" presetID="42" presetClass="entr" presetSubtype="0" fill="hold" grpId="0" nodeType="afterEffect">
                                  <p:stCondLst>
                                    <p:cond delay="0"/>
                                  </p:stCondLst>
                                  <p:childTnLst>
                                    <p:set>
                                      <p:cBhvr>
                                        <p:cTn id="60" dur="1" fill="hold">
                                          <p:stCondLst>
                                            <p:cond delay="0"/>
                                          </p:stCondLst>
                                        </p:cTn>
                                        <p:tgtEl>
                                          <p:spTgt spid="11"/>
                                        </p:tgtEl>
                                        <p:attrNameLst>
                                          <p:attrName>style.visibility</p:attrName>
                                        </p:attrNameLst>
                                      </p:cBhvr>
                                      <p:to>
                                        <p:strVal val="visible"/>
                                      </p:to>
                                    </p:set>
                                    <p:animEffect transition="in" filter="fade">
                                      <p:cBhvr>
                                        <p:cTn id="61" dur="500"/>
                                        <p:tgtEl>
                                          <p:spTgt spid="11"/>
                                        </p:tgtEl>
                                      </p:cBhvr>
                                    </p:animEffect>
                                    <p:anim calcmode="lin" valueType="num">
                                      <p:cBhvr>
                                        <p:cTn id="62" dur="500" fill="hold"/>
                                        <p:tgtEl>
                                          <p:spTgt spid="11"/>
                                        </p:tgtEl>
                                        <p:attrNameLst>
                                          <p:attrName>ppt_x</p:attrName>
                                        </p:attrNameLst>
                                      </p:cBhvr>
                                      <p:tavLst>
                                        <p:tav tm="0">
                                          <p:val>
                                            <p:strVal val="#ppt_x"/>
                                          </p:val>
                                        </p:tav>
                                        <p:tav tm="100000">
                                          <p:val>
                                            <p:strVal val="#ppt_x"/>
                                          </p:val>
                                        </p:tav>
                                      </p:tavLst>
                                    </p:anim>
                                    <p:anim calcmode="lin" valueType="num">
                                      <p:cBhvr>
                                        <p:cTn id="63" dur="500" fill="hold"/>
                                        <p:tgtEl>
                                          <p:spTgt spid="11"/>
                                        </p:tgtEl>
                                        <p:attrNameLst>
                                          <p:attrName>ppt_y</p:attrName>
                                        </p:attrNameLst>
                                      </p:cBhvr>
                                      <p:tavLst>
                                        <p:tav tm="0">
                                          <p:val>
                                            <p:strVal val="#ppt_y+.1"/>
                                          </p:val>
                                        </p:tav>
                                        <p:tav tm="100000">
                                          <p:val>
                                            <p:strVal val="#ppt_y"/>
                                          </p:val>
                                        </p:tav>
                                      </p:tavLst>
                                    </p:anim>
                                  </p:childTnLst>
                                </p:cTn>
                              </p:par>
                            </p:childTnLst>
                          </p:cTn>
                        </p:par>
                        <p:par>
                          <p:cTn id="64" fill="hold">
                            <p:stCondLst>
                              <p:cond delay="5000"/>
                            </p:stCondLst>
                            <p:childTnLst>
                              <p:par>
                                <p:cTn id="65" presetID="42" presetClass="entr" presetSubtype="0" fill="hold" grpId="0" nodeType="after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fade">
                                      <p:cBhvr>
                                        <p:cTn id="67" dur="500"/>
                                        <p:tgtEl>
                                          <p:spTgt spid="12"/>
                                        </p:tgtEl>
                                      </p:cBhvr>
                                    </p:animEffect>
                                    <p:anim calcmode="lin" valueType="num">
                                      <p:cBhvr>
                                        <p:cTn id="68" dur="500" fill="hold"/>
                                        <p:tgtEl>
                                          <p:spTgt spid="12"/>
                                        </p:tgtEl>
                                        <p:attrNameLst>
                                          <p:attrName>ppt_x</p:attrName>
                                        </p:attrNameLst>
                                      </p:cBhvr>
                                      <p:tavLst>
                                        <p:tav tm="0">
                                          <p:val>
                                            <p:strVal val="#ppt_x"/>
                                          </p:val>
                                        </p:tav>
                                        <p:tav tm="100000">
                                          <p:val>
                                            <p:strVal val="#ppt_x"/>
                                          </p:val>
                                        </p:tav>
                                      </p:tavLst>
                                    </p:anim>
                                    <p:anim calcmode="lin" valueType="num">
                                      <p:cBhvr>
                                        <p:cTn id="69" dur="500" fill="hold"/>
                                        <p:tgtEl>
                                          <p:spTgt spid="12"/>
                                        </p:tgtEl>
                                        <p:attrNameLst>
                                          <p:attrName>ppt_y</p:attrName>
                                        </p:attrNameLst>
                                      </p:cBhvr>
                                      <p:tavLst>
                                        <p:tav tm="0">
                                          <p:val>
                                            <p:strVal val="#ppt_y+.1"/>
                                          </p:val>
                                        </p:tav>
                                        <p:tav tm="100000">
                                          <p:val>
                                            <p:strVal val="#ppt_y"/>
                                          </p:val>
                                        </p:tav>
                                      </p:tavLst>
                                    </p:anim>
                                  </p:childTnLst>
                                </p:cTn>
                              </p:par>
                            </p:childTnLst>
                          </p:cTn>
                        </p:par>
                        <p:par>
                          <p:cTn id="70" fill="hold">
                            <p:stCondLst>
                              <p:cond delay="5500"/>
                            </p:stCondLst>
                            <p:childTnLst>
                              <p:par>
                                <p:cTn id="71" presetID="42" presetClass="entr" presetSubtype="0" fill="hold" nodeType="after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anim calcmode="lin" valueType="num">
                                      <p:cBhvr>
                                        <p:cTn id="74" dur="500" fill="hold"/>
                                        <p:tgtEl>
                                          <p:spTgt spid="18"/>
                                        </p:tgtEl>
                                        <p:attrNameLst>
                                          <p:attrName>ppt_x</p:attrName>
                                        </p:attrNameLst>
                                      </p:cBhvr>
                                      <p:tavLst>
                                        <p:tav tm="0">
                                          <p:val>
                                            <p:strVal val="#ppt_x"/>
                                          </p:val>
                                        </p:tav>
                                        <p:tav tm="100000">
                                          <p:val>
                                            <p:strVal val="#ppt_x"/>
                                          </p:val>
                                        </p:tav>
                                      </p:tavLst>
                                    </p:anim>
                                    <p:anim calcmode="lin" valueType="num">
                                      <p:cBhvr>
                                        <p:cTn id="75" dur="5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16" grpId="0" animBg="1"/>
      <p:bldP spid="6" grpId="0" animBg="1"/>
      <p:bldP spid="11" grpId="0" animBg="1"/>
      <p:bldP spid="12" grpId="0" animBg="1"/>
      <p:bldP spid="13" grpId="0"/>
      <p:bldP spid="14" grpId="0"/>
      <p:bldP spid="1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vi-VN" sz="2600"/>
              <a:t>Wikipedia là bách khoa toàn thư mở trực tuyến đa ngôn </a:t>
            </a:r>
            <a:r>
              <a:rPr lang="vi-VN" sz="2600" smtClean="0"/>
              <a:t>ngữ</a:t>
            </a:r>
            <a:r>
              <a:rPr lang="en-US" sz="2600" smtClean="0"/>
              <a:t> [1]. </a:t>
            </a:r>
            <a:r>
              <a:rPr lang="vi-VN" sz="2600"/>
              <a:t>Trong đó, Wikipedia tiếng Việt thuộc nhóm phiên bản ngôn ngữ có trữ lượng bài viết nhiều nhất thế </a:t>
            </a:r>
            <a:r>
              <a:rPr lang="vi-VN" sz="2600" smtClean="0"/>
              <a:t>giới</a:t>
            </a:r>
            <a:r>
              <a:rPr lang="en-US" sz="2600"/>
              <a:t> </a:t>
            </a:r>
            <a:r>
              <a:rPr lang="en-US" sz="2600" smtClean="0"/>
              <a:t>[2].</a:t>
            </a:r>
          </a:p>
          <a:p>
            <a:r>
              <a:rPr lang="en-US" sz="2600" smtClean="0"/>
              <a:t>Các đóng góp cho Wikipedia được gọi là </a:t>
            </a:r>
            <a:r>
              <a:rPr lang="en-US" sz="2600" b="1" smtClean="0"/>
              <a:t>sửa đổi</a:t>
            </a:r>
            <a:r>
              <a:rPr lang="en-US" sz="2600" smtClean="0"/>
              <a:t>, có thể là </a:t>
            </a:r>
            <a:r>
              <a:rPr lang="en-US" sz="2600" b="1" smtClean="0"/>
              <a:t>sửa đổi thiện ý </a:t>
            </a:r>
            <a:r>
              <a:rPr lang="en-US" sz="2600" smtClean="0"/>
              <a:t>[3], hoặc </a:t>
            </a:r>
            <a:r>
              <a:rPr lang="en-US" sz="2600" b="1" smtClean="0"/>
              <a:t>phá hoại </a:t>
            </a:r>
            <a:r>
              <a:rPr lang="en-US" sz="2600" smtClean="0"/>
              <a:t>[4].</a:t>
            </a:r>
          </a:p>
          <a:p>
            <a:r>
              <a:rPr lang="en-US" sz="2600" smtClean="0"/>
              <a:t>Một ước tính cho thấy </a:t>
            </a:r>
            <a:r>
              <a:rPr lang="en-GB" sz="2600" smtClean="0"/>
              <a:t>trung bình một ngày Wikipedia </a:t>
            </a:r>
            <a:r>
              <a:rPr lang="en-GB" sz="2600"/>
              <a:t>tiếng Việt có thể có khoảng 200–300 sửa đổi phá </a:t>
            </a:r>
            <a:r>
              <a:rPr lang="en-GB" sz="2600" smtClean="0"/>
              <a:t>hoại [6] [7], trong khi đó nhân lực quản lý thì thiếu [8].</a:t>
            </a:r>
            <a:endParaRPr lang="en-GB" sz="2600"/>
          </a:p>
        </p:txBody>
      </p:sp>
      <p:sp>
        <p:nvSpPr>
          <p:cNvPr id="3" name="Title 2"/>
          <p:cNvSpPr>
            <a:spLocks noGrp="1"/>
          </p:cNvSpPr>
          <p:nvPr>
            <p:ph type="title"/>
          </p:nvPr>
        </p:nvSpPr>
        <p:spPr/>
        <p:txBody>
          <a:bodyPr/>
          <a:lstStyle/>
          <a:p>
            <a:r>
              <a:rPr lang="en-US" smtClean="0"/>
              <a:t>1. Giới thiệu</a:t>
            </a:r>
            <a:endParaRPr lang="en-GB"/>
          </a:p>
        </p:txBody>
      </p:sp>
    </p:spTree>
    <p:extLst>
      <p:ext uri="{BB962C8B-B14F-4D97-AF65-F5344CB8AC3E}">
        <p14:creationId xmlns:p14="http://schemas.microsoft.com/office/powerpoint/2010/main" val="28329497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600" smtClean="0"/>
              <a:t>Vì vậy, </a:t>
            </a:r>
            <a:r>
              <a:rPr lang="vi-VN" sz="2600"/>
              <a:t>việc triển khai một hệ thống kiểm tra, đánh giá và phát hiện sửa đổi phá hoại trên cơ sở các mô hình máy học là rất cần thiết</a:t>
            </a:r>
            <a:r>
              <a:rPr lang="vi-VN" sz="2600" smtClean="0"/>
              <a:t>.</a:t>
            </a:r>
            <a:endParaRPr lang="en-US" sz="2600" smtClean="0"/>
          </a:p>
          <a:p>
            <a:r>
              <a:rPr lang="en-US" sz="2600" smtClean="0"/>
              <a:t>Hiện tại đã có một số công cụ tự động giúp hỗ trợ phát hiện sửa đổi phá hoại, như ClueBot NG (Wikipedia tiếng Anh), ORES (Qũy Wikimedia) [5] [9] [10].</a:t>
            </a:r>
          </a:p>
          <a:p>
            <a:r>
              <a:rPr lang="vi-VN" sz="2600"/>
              <a:t>Wikipedia tiếng Việt có thể triển khai những công cụ tương tự như </a:t>
            </a:r>
            <a:r>
              <a:rPr lang="en-US" sz="2600" smtClean="0"/>
              <a:t>ClueBot NG </a:t>
            </a:r>
            <a:r>
              <a:rPr lang="vi-VN" sz="2600" smtClean="0"/>
              <a:t>hay </a:t>
            </a:r>
            <a:r>
              <a:rPr lang="vi-VN" sz="2600"/>
              <a:t>ORES nhằm giải quyết bài toán xử lý phá hoại trong tình trạng thiếu nhân lực.</a:t>
            </a:r>
            <a:endParaRPr lang="en-GB" sz="2600"/>
          </a:p>
        </p:txBody>
      </p:sp>
      <p:sp>
        <p:nvSpPr>
          <p:cNvPr id="3" name="Title 2"/>
          <p:cNvSpPr>
            <a:spLocks noGrp="1"/>
          </p:cNvSpPr>
          <p:nvPr>
            <p:ph type="title"/>
          </p:nvPr>
        </p:nvSpPr>
        <p:spPr/>
        <p:txBody>
          <a:bodyPr/>
          <a:lstStyle/>
          <a:p>
            <a:r>
              <a:rPr lang="en-US"/>
              <a:t>1. Giới thiệu</a:t>
            </a:r>
            <a:endParaRPr lang="en-GB"/>
          </a:p>
        </p:txBody>
      </p:sp>
    </p:spTree>
    <p:extLst>
      <p:ext uri="{BB962C8B-B14F-4D97-AF65-F5344CB8AC3E}">
        <p14:creationId xmlns:p14="http://schemas.microsoft.com/office/powerpoint/2010/main" val="14070506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1. Giới thiệu</a:t>
            </a:r>
            <a:endParaRPr lang="en-GB"/>
          </a:p>
        </p:txBody>
      </p:sp>
      <p:pic>
        <p:nvPicPr>
          <p:cNvPr id="1026" name="Picture 2" descr="C:\Users\User\Desktop\Dang Folder\GitHub\MLProject\img\ores.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5374" y="1277102"/>
            <a:ext cx="7620000" cy="44386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589239" y="6039853"/>
            <a:ext cx="5952270" cy="369332"/>
          </a:xfrm>
          <a:prstGeom prst="rect">
            <a:avLst/>
          </a:prstGeom>
          <a:noFill/>
        </p:spPr>
        <p:txBody>
          <a:bodyPr wrap="none" rtlCol="0">
            <a:spAutoFit/>
          </a:bodyPr>
          <a:lstStyle/>
          <a:p>
            <a:pPr algn="ctr"/>
            <a:r>
              <a:rPr lang="en-US" b="1" smtClean="0"/>
              <a:t>Hình 1. </a:t>
            </a:r>
            <a:r>
              <a:rPr lang="en-GB"/>
              <a:t>ORES giúp phân loại sửa đổi phá hoại và thiện ý</a:t>
            </a:r>
          </a:p>
        </p:txBody>
      </p:sp>
    </p:spTree>
    <p:extLst>
      <p:ext uri="{BB962C8B-B14F-4D97-AF65-F5344CB8AC3E}">
        <p14:creationId xmlns:p14="http://schemas.microsoft.com/office/powerpoint/2010/main" val="31049449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vi-VN" b="1"/>
              <a:t>1.1 Mục tiêu</a:t>
            </a:r>
          </a:p>
          <a:p>
            <a:r>
              <a:rPr lang="en-US" smtClean="0"/>
              <a:t>X</a:t>
            </a:r>
            <a:r>
              <a:rPr lang="vi-VN" smtClean="0"/>
              <a:t>ây </a:t>
            </a:r>
            <a:r>
              <a:rPr lang="vi-VN"/>
              <a:t>dựng được các mô hình dựa trên các thuật toán máy học được giảng dạy, có độ chính xác cao nhằm giải quyết bài toán phát hiện các sửa đổi phá hoại trên Wikipedia tiếng </a:t>
            </a:r>
            <a:r>
              <a:rPr lang="vi-VN" smtClean="0"/>
              <a:t>Việt.</a:t>
            </a:r>
            <a:endParaRPr lang="en-US" smtClean="0"/>
          </a:p>
          <a:p>
            <a:r>
              <a:rPr lang="en-US" smtClean="0"/>
              <a:t>Rút </a:t>
            </a:r>
            <a:r>
              <a:rPr lang="vi-VN" smtClean="0"/>
              <a:t>ra </a:t>
            </a:r>
            <a:r>
              <a:rPr lang="vi-VN"/>
              <a:t>được quy trình cơ bản để xây dựng các mô hình phân lớp</a:t>
            </a:r>
            <a:r>
              <a:rPr lang="vi-VN" smtClean="0"/>
              <a:t>.</a:t>
            </a:r>
            <a:endParaRPr lang="vi-VN"/>
          </a:p>
        </p:txBody>
      </p:sp>
      <p:sp>
        <p:nvSpPr>
          <p:cNvPr id="3" name="Title 2"/>
          <p:cNvSpPr>
            <a:spLocks noGrp="1"/>
          </p:cNvSpPr>
          <p:nvPr>
            <p:ph type="title"/>
          </p:nvPr>
        </p:nvSpPr>
        <p:spPr/>
        <p:txBody>
          <a:bodyPr/>
          <a:lstStyle/>
          <a:p>
            <a:r>
              <a:rPr lang="en-US"/>
              <a:t>1. Giới thiệu</a:t>
            </a:r>
            <a:endParaRPr lang="en-GB"/>
          </a:p>
        </p:txBody>
      </p:sp>
    </p:spTree>
    <p:extLst>
      <p:ext uri="{BB962C8B-B14F-4D97-AF65-F5344CB8AC3E}">
        <p14:creationId xmlns:p14="http://schemas.microsoft.com/office/powerpoint/2010/main" val="6498494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vi-VN" b="1"/>
              <a:t>1.2 Giới hạn</a:t>
            </a:r>
          </a:p>
          <a:p>
            <a:r>
              <a:rPr lang="vi-VN"/>
              <a:t>Dữ liệu (dataset) được lấy từ Wikipedia tiếng Việt.</a:t>
            </a:r>
          </a:p>
          <a:p>
            <a:r>
              <a:rPr lang="vi-VN"/>
              <a:t>Thuật toán máy học được sử dụng để xây dựng các mô hình gồm có: SVM, Hồi quy logistic và k-Means, có thể sử dụng thêm một số thuật toán khác để đối </a:t>
            </a:r>
            <a:r>
              <a:rPr lang="vi-VN" smtClean="0"/>
              <a:t>sánh</a:t>
            </a:r>
            <a:r>
              <a:rPr lang="en-US"/>
              <a:t>: </a:t>
            </a:r>
            <a:r>
              <a:rPr lang="en-US"/>
              <a:t>Gradient </a:t>
            </a:r>
            <a:r>
              <a:rPr lang="en-US"/>
              <a:t>Boosting, </a:t>
            </a:r>
            <a:r>
              <a:rPr lang="en-US"/>
              <a:t>Random </a:t>
            </a:r>
            <a:r>
              <a:rPr lang="en-US"/>
              <a:t>Forest</a:t>
            </a:r>
            <a:r>
              <a:rPr lang="en-US"/>
              <a:t>, </a:t>
            </a:r>
            <a:r>
              <a:rPr lang="en-US" smtClean="0"/>
              <a:t>k-NN.</a:t>
            </a:r>
            <a:endParaRPr lang="vi-VN"/>
          </a:p>
          <a:p>
            <a:pPr marL="0" indent="0">
              <a:buNone/>
            </a:pPr>
            <a:endParaRPr lang="en-GB"/>
          </a:p>
        </p:txBody>
      </p:sp>
      <p:sp>
        <p:nvSpPr>
          <p:cNvPr id="3" name="Title 2"/>
          <p:cNvSpPr>
            <a:spLocks noGrp="1"/>
          </p:cNvSpPr>
          <p:nvPr>
            <p:ph type="title"/>
          </p:nvPr>
        </p:nvSpPr>
        <p:spPr/>
        <p:txBody>
          <a:bodyPr/>
          <a:lstStyle/>
          <a:p>
            <a:r>
              <a:rPr lang="en-US"/>
              <a:t>1. Giới thiệu</a:t>
            </a:r>
            <a:endParaRPr lang="en-GB"/>
          </a:p>
        </p:txBody>
      </p:sp>
    </p:spTree>
    <p:extLst>
      <p:ext uri="{BB962C8B-B14F-4D97-AF65-F5344CB8AC3E}">
        <p14:creationId xmlns:p14="http://schemas.microsoft.com/office/powerpoint/2010/main" val="1319305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theme/theme1.xml><?xml version="1.0" encoding="utf-8"?>
<a:theme xmlns:a="http://schemas.openxmlformats.org/drawingml/2006/main" name="Dang Resoluse1">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a:majorFont>
        <a:latin typeface="Segoe UI"/>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ng Resoluse1" id="{4DE1026B-478E-4C21-9C31-51A02F41531E}" vid="{87E5F105-FAF6-4F94-8051-B8463A9CFE6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Dang Resoluse 2</Template>
  <TotalTime>407</TotalTime>
  <Words>1804</Words>
  <Application>Microsoft Office PowerPoint</Application>
  <PresentationFormat>On-screen Show (4:3)</PresentationFormat>
  <Paragraphs>212</Paragraphs>
  <Slides>47</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Segoe UI</vt:lpstr>
      <vt:lpstr>Wingdings</vt:lpstr>
      <vt:lpstr>Tahoma</vt:lpstr>
      <vt:lpstr>Calibri</vt:lpstr>
      <vt:lpstr>Consolas</vt:lpstr>
      <vt:lpstr>Segoe UI Semilight</vt:lpstr>
      <vt:lpstr>Arial</vt:lpstr>
      <vt:lpstr>Dang Resoluse1</vt:lpstr>
      <vt:lpstr>ĐỒ ÁN MÔN MÁY HỌC</vt:lpstr>
      <vt:lpstr>Thành viên nhóm 11</vt:lpstr>
      <vt:lpstr>Nội dung</vt:lpstr>
      <vt:lpstr>1. GIỚI THIỆU</vt:lpstr>
      <vt:lpstr>1. Giới thiệu</vt:lpstr>
      <vt:lpstr>1. Giới thiệu</vt:lpstr>
      <vt:lpstr>1. Giới thiệu</vt:lpstr>
      <vt:lpstr>1. Giới thiệu</vt:lpstr>
      <vt:lpstr>1. Giới thiệu</vt:lpstr>
      <vt:lpstr>2. CHUẨN BỊ DỮ LIỆU</vt:lpstr>
      <vt:lpstr>2. Chuẩn bị dữ liệu</vt:lpstr>
      <vt:lpstr>2. Chuẩn bị dữ liệu</vt:lpstr>
      <vt:lpstr>2. Chuẩn bị dữ liệu</vt:lpstr>
      <vt:lpstr>2. Chuẩn bị dữ liệu</vt:lpstr>
      <vt:lpstr>2. Chuẩn bị dữ liệu</vt:lpstr>
      <vt:lpstr>2. Chuẩn bị dữ liệu</vt:lpstr>
      <vt:lpstr>2. Chuẩn bị dữ liệu</vt:lpstr>
      <vt:lpstr>2. Chuẩn bị dữ liệu</vt:lpstr>
      <vt:lpstr>2. Chuẩn bị dữ liệu</vt:lpstr>
      <vt:lpstr>2. Chuẩn bị dữ liệu</vt:lpstr>
      <vt:lpstr>2. Chuẩn bị dữ liệu</vt:lpstr>
      <vt:lpstr>2. Chuẩn bị dữ liệu</vt:lpstr>
      <vt:lpstr>2. Chuẩn bị dữ liệu</vt:lpstr>
      <vt:lpstr>2. Chuẩn bị dữ liệu</vt:lpstr>
      <vt:lpstr>2. Chuẩn bị dữ liệu</vt:lpstr>
      <vt:lpstr>2. Chuẩn bị dữ liệu</vt:lpstr>
      <vt:lpstr>2. Chuẩn bị dữ liệu</vt:lpstr>
      <vt:lpstr>3. XÂY DỰNG VÀ ĐÁNH GIÁ MÔ HÌNH</vt:lpstr>
      <vt:lpstr>3. Xây dựng và đánh giá mô hình</vt:lpstr>
      <vt:lpstr>3. Xây dựng và đánh giá mô hình</vt:lpstr>
      <vt:lpstr>3. Xây dựng và đánh giá mô hình</vt:lpstr>
      <vt:lpstr>3. Xây dựng và đánh giá mô hình</vt:lpstr>
      <vt:lpstr>3. Xây dựng và đánh giá mô hình</vt:lpstr>
      <vt:lpstr>3. Xây dựng và đánh giá mô hình</vt:lpstr>
      <vt:lpstr>3. Xây dựng và đánh giá mô hình</vt:lpstr>
      <vt:lpstr>3. Xây dựng và đánh giá mô hình</vt:lpstr>
      <vt:lpstr>3. Xây dựng và đánh giá mô hình</vt:lpstr>
      <vt:lpstr>3. Xây dựng và đánh giá mô hình</vt:lpstr>
      <vt:lpstr>4. KẾT LUẬN</vt:lpstr>
      <vt:lpstr>4. Kết luận</vt:lpstr>
      <vt:lpstr>4. Kết luận</vt:lpstr>
      <vt:lpstr>4. Kết luận</vt:lpstr>
      <vt:lpstr>4. Kết luận</vt:lpstr>
      <vt:lpstr>4. Kết luận</vt:lpstr>
      <vt:lpstr>5. TÀI LIỆU THAM KHẢO</vt:lpstr>
      <vt:lpstr>6. PHỤ LỤC (1, 2, 3, 4)</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40</cp:revision>
  <dcterms:created xsi:type="dcterms:W3CDTF">2021-08-22T14:12:14Z</dcterms:created>
  <dcterms:modified xsi:type="dcterms:W3CDTF">2021-09-07T02:33:54Z</dcterms:modified>
</cp:coreProperties>
</file>